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68" r:id="rId3"/>
    <p:sldId id="339" r:id="rId4"/>
    <p:sldId id="340" r:id="rId5"/>
    <p:sldId id="341" r:id="rId6"/>
    <p:sldId id="342" r:id="rId7"/>
    <p:sldId id="269" r:id="rId8"/>
    <p:sldId id="344" r:id="rId9"/>
    <p:sldId id="343" r:id="rId10"/>
    <p:sldId id="345" r:id="rId11"/>
    <p:sldId id="346" r:id="rId12"/>
    <p:sldId id="347" r:id="rId13"/>
    <p:sldId id="349" r:id="rId14"/>
    <p:sldId id="348" r:id="rId15"/>
    <p:sldId id="351" r:id="rId16"/>
    <p:sldId id="350" r:id="rId17"/>
    <p:sldId id="257" r:id="rId18"/>
    <p:sldId id="324" r:id="rId19"/>
    <p:sldId id="325" r:id="rId20"/>
    <p:sldId id="326" r:id="rId21"/>
    <p:sldId id="287" r:id="rId22"/>
    <p:sldId id="352" r:id="rId23"/>
    <p:sldId id="353" r:id="rId24"/>
    <p:sldId id="286" r:id="rId25"/>
    <p:sldId id="258" r:id="rId26"/>
    <p:sldId id="262" r:id="rId27"/>
    <p:sldId id="261" r:id="rId28"/>
    <p:sldId id="263" r:id="rId29"/>
    <p:sldId id="264" r:id="rId30"/>
    <p:sldId id="260" r:id="rId31"/>
    <p:sldId id="265" r:id="rId32"/>
    <p:sldId id="266" r:id="rId33"/>
    <p:sldId id="267" r:id="rId34"/>
    <p:sldId id="354" r:id="rId35"/>
    <p:sldId id="271" r:id="rId36"/>
    <p:sldId id="273" r:id="rId37"/>
    <p:sldId id="329" r:id="rId38"/>
    <p:sldId id="328" r:id="rId39"/>
    <p:sldId id="274" r:id="rId40"/>
    <p:sldId id="259" r:id="rId41"/>
    <p:sldId id="330" r:id="rId42"/>
    <p:sldId id="327" r:id="rId43"/>
    <p:sldId id="332" r:id="rId44"/>
    <p:sldId id="333" r:id="rId45"/>
    <p:sldId id="331" r:id="rId46"/>
    <p:sldId id="335" r:id="rId47"/>
    <p:sldId id="337" r:id="rId48"/>
    <p:sldId id="338" r:id="rId49"/>
    <p:sldId id="272" r:id="rId50"/>
    <p:sldId id="334" r:id="rId51"/>
    <p:sldId id="336" r:id="rId52"/>
    <p:sldId id="270" r:id="rId53"/>
    <p:sldId id="275" r:id="rId54"/>
    <p:sldId id="278" r:id="rId55"/>
    <p:sldId id="370" r:id="rId56"/>
    <p:sldId id="276" r:id="rId57"/>
    <p:sldId id="279" r:id="rId58"/>
    <p:sldId id="281" r:id="rId59"/>
    <p:sldId id="280" r:id="rId60"/>
    <p:sldId id="282" r:id="rId61"/>
    <p:sldId id="283" r:id="rId62"/>
    <p:sldId id="369" r:id="rId63"/>
    <p:sldId id="284" r:id="rId64"/>
    <p:sldId id="285" r:id="rId65"/>
    <p:sldId id="355" r:id="rId66"/>
    <p:sldId id="360" r:id="rId67"/>
    <p:sldId id="356" r:id="rId68"/>
    <p:sldId id="357" r:id="rId69"/>
    <p:sldId id="359" r:id="rId70"/>
    <p:sldId id="358" r:id="rId71"/>
    <p:sldId id="277" r:id="rId72"/>
    <p:sldId id="361" r:id="rId73"/>
    <p:sldId id="362" r:id="rId74"/>
    <p:sldId id="366" r:id="rId75"/>
    <p:sldId id="367" r:id="rId76"/>
    <p:sldId id="363" r:id="rId77"/>
    <p:sldId id="365" r:id="rId78"/>
    <p:sldId id="377" r:id="rId79"/>
    <p:sldId id="368" r:id="rId80"/>
    <p:sldId id="371" r:id="rId81"/>
    <p:sldId id="378" r:id="rId82"/>
    <p:sldId id="375" r:id="rId83"/>
    <p:sldId id="376" r:id="rId84"/>
    <p:sldId id="380" r:id="rId85"/>
    <p:sldId id="372" r:id="rId86"/>
    <p:sldId id="379" r:id="rId87"/>
    <p:sldId id="364" r:id="rId88"/>
    <p:sldId id="385" r:id="rId89"/>
    <p:sldId id="386" r:id="rId90"/>
    <p:sldId id="384" r:id="rId91"/>
    <p:sldId id="383" r:id="rId92"/>
    <p:sldId id="387" r:id="rId93"/>
    <p:sldId id="373" r:id="rId94"/>
    <p:sldId id="388" r:id="rId95"/>
    <p:sldId id="381" r:id="rId96"/>
    <p:sldId id="389" r:id="rId97"/>
    <p:sldId id="390" r:id="rId98"/>
    <p:sldId id="391" r:id="rId99"/>
    <p:sldId id="392" r:id="rId100"/>
    <p:sldId id="382" r:id="rId101"/>
    <p:sldId id="374" r:id="rId10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69" d="100"/>
          <a:sy n="69" d="100"/>
        </p:scale>
        <p:origin x="2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B9389-B1E2-41CD-A6C4-FD50F54E707E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8B69E-1AAF-4AF9-A4C8-9EE523425CB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42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7A8C0-14C0-FFE7-7572-EA8B841E1E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AAE779-0DED-4437-AE8E-0A8AB1DA52E5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E81B9-EEFF-E5AF-53D9-78F3D75AC5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0A7BB-C864-C2DE-A346-3D127047FB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1D0D1-102F-3882-0A55-4ADCF905FF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86034B7-A0A9-42F4-AC29-0912E85602A1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7FE2D-44B5-38DD-6D87-1CF26E42ED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3DD2D-118D-2257-A50B-4D93D116AF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1D015-7EA1-604D-0B06-CBA5A225C6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C4F8C1-5CE1-45AF-903C-0C29A716DDF5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1F7EB-9003-E117-CAB6-E28DA7AFF3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65258-2EA4-CE40-9095-78D1AF2ED8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922D-94DD-3F15-D0E9-98B492614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A9A42-F744-E62B-ED2E-2DE7B5882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FD6A1-CA11-4C2A-7354-2B1B977F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BEA05-C323-6D6B-259A-06DC6915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361DE-DCF7-321B-5157-22F89099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313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7489E-0CE9-2EC4-E31D-34161B09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21227-06A9-728B-1CF9-85616DD9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C8262-9EC9-A53D-B869-779E1320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00151-B0D2-A93D-293E-4FC91A31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57213-852B-A915-323D-5D39692D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01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F580A6-ACCF-351C-94CA-14F197E95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A9D28-5E4E-DB43-CD9B-4AFE0FBF9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E65CA-9CD9-FBA1-4D9B-7CF554BB7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92ACF-0830-2867-FEBA-EB5D34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367C5-AA1F-2F03-7EFD-2E922ADA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004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16FD-59F6-F872-3779-11068E6C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D25F-39EA-08F1-29F5-F623D8766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3D4C-1B27-78B1-135E-734AFE9F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C50BF-2F95-BB9A-B8DB-200DB7DA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C9D3D-9CDF-2E95-A193-F6C042C5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34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8EA7-5C82-CDDC-EEA2-799A29E2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1E668-88DF-1F22-25E6-D4657B660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BC8EF-BC70-E8EC-AF43-9A4ECB16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4BEAB-BAA9-CF96-E842-3236422FF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4B07-4B04-8957-D625-45CA0746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15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5D56-DB81-6BAA-8E46-5C7DF81F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4F649-1C2D-4810-8A79-7CE1C45A7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92E8A-44FA-7379-14C3-A8D81032C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E9528-A453-D2D3-D1BA-F1D6859C4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3446-D8E9-CD51-6F85-5E22B66A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16D36-0AFC-FB1A-1AA4-E8DE0B54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14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A8E7-633E-7E72-2292-7F61E535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EFE30-80D1-CB68-4593-B5E766086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F68EE-CF52-7546-E69B-726C96A69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789FBB-286D-FFA4-83C0-95080D300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28DA7-A52C-7CA8-7E9A-47F5D96B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F3D69-862B-009F-A53A-FA2141B1C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79DDD6-54D5-524A-A26D-F012A1D2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72F3B-5402-B6DA-6140-F4C42CB8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87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08B3-CB41-EB47-1CFD-291FF642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C3C97-D29F-F434-04AF-7B55501D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BF972-BCE8-C7D1-DC4D-A733552B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ED3A7-0326-F581-8C09-DD656B2E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32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51895-0532-F01A-1B5D-28720EA4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F69FF-D3AF-36EE-3EFF-E02CFAA77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C193-CFA1-4673-6E6B-97725910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44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AF62-9107-85DD-4DA1-544FEF63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96685-4980-B188-A52D-2E462C86A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9422D-8358-03CB-EB71-7CC849318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7371-681B-464D-1604-24B25049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53678-0C31-9EC9-B2B7-9D4A614D6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65BF1-2051-DF2A-172E-7A7D6252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29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5FB45-FCDB-D77C-EAE3-6139F796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C67B0-9823-8A46-599D-B354AD210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A8FC1-4DAC-9556-DD6A-6A063A45E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670A2-B0EE-03B2-6A4C-36779942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31148-9B0C-F781-690C-4121CA31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3D80B-4754-C033-DE5C-2A28E1C6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5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B09DDF-EEFC-4E32-034D-0EECD3B2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A4194-62E6-6617-2BD3-29FFE179F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8281C-E6DF-3690-C1B0-2AD85BB26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CF9BB-AA4A-49DF-9954-CB96B7BF1F80}" type="datetimeFigureOut">
              <a:rPr lang="fr-FR" smtClean="0"/>
              <a:t>22/03/2024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41E05-4F07-D311-21C3-41308D31C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AC8E-431C-2C03-EC79-6B3A1AB72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CD357-0933-4B64-A6DE-F14EE551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17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B8B7-8371-35DC-1254-7DC1CF483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374284" cy="2387600"/>
          </a:xfrm>
        </p:spPr>
        <p:txBody>
          <a:bodyPr/>
          <a:lstStyle/>
          <a:p>
            <a:r>
              <a:rPr lang="fr-FR" dirty="0" err="1"/>
              <a:t>BlockChain</a:t>
            </a:r>
            <a:r>
              <a:rPr lang="fr-FR" dirty="0"/>
              <a:t> &amp; </a:t>
            </a:r>
            <a:r>
              <a:rPr lang="fr-FR" dirty="0" err="1"/>
              <a:t>CryptoCurrencies</a:t>
            </a:r>
            <a:br>
              <a:rPr lang="fr-FR" dirty="0"/>
            </a:br>
            <a:r>
              <a:rPr lang="fr-FR" dirty="0"/>
              <a:t>  (</a:t>
            </a:r>
            <a:r>
              <a:rPr lang="fr-FR" dirty="0" err="1"/>
              <a:t>BitCoin</a:t>
            </a:r>
            <a:r>
              <a:rPr lang="fr-FR" dirty="0"/>
              <a:t>, </a:t>
            </a:r>
            <a:r>
              <a:rPr lang="fr-FR" dirty="0" err="1"/>
              <a:t>Ethereum</a:t>
            </a:r>
            <a:r>
              <a:rPr lang="fr-FR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E334B-B9BD-8882-15B9-B6979BB29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9462"/>
            <a:ext cx="9144000" cy="558338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302556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0A0E-7DFD-CA47-6A9C-4D9BCC94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Full </a:t>
            </a:r>
            <a:r>
              <a:rPr lang="fr-FR" dirty="0" err="1"/>
              <a:t>History</a:t>
            </a:r>
            <a:r>
              <a:rPr lang="fr-FR" dirty="0"/>
              <a:t> -&gt; </a:t>
            </a:r>
            <a:r>
              <a:rPr lang="fr-FR" dirty="0" err="1"/>
              <a:t>Incremental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Netting</a:t>
            </a:r>
            <a:r>
              <a:rPr lang="fr-FR" dirty="0"/>
              <a:t>, Compensation, Balance per </a:t>
            </a:r>
            <a:r>
              <a:rPr lang="fr-FR" dirty="0" err="1"/>
              <a:t>Month</a:t>
            </a:r>
            <a:r>
              <a:rPr lang="fr-FR" dirty="0"/>
              <a:t> 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EF431-A8A0-0330-041B-6469E307EDBB}"/>
              </a:ext>
            </a:extLst>
          </p:cNvPr>
          <p:cNvSpPr txBox="1"/>
          <p:nvPr/>
        </p:nvSpPr>
        <p:spPr>
          <a:xfrm>
            <a:off x="1579419" y="2765368"/>
            <a:ext cx="1026832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You </a:t>
            </a:r>
            <a:r>
              <a:rPr lang="fr-FR" sz="2800" dirty="0" err="1"/>
              <a:t>receive</a:t>
            </a:r>
            <a:r>
              <a:rPr lang="fr-FR" sz="2800" dirty="0"/>
              <a:t> </a:t>
            </a:r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bank</a:t>
            </a:r>
            <a:r>
              <a:rPr lang="fr-FR" sz="2800" dirty="0"/>
              <a:t> </a:t>
            </a:r>
            <a:r>
              <a:rPr lang="fr-FR" sz="2800" dirty="0" err="1"/>
              <a:t>account</a:t>
            </a:r>
            <a:r>
              <a:rPr lang="fr-FR" sz="2800" dirty="0"/>
              <a:t> </a:t>
            </a:r>
            <a:r>
              <a:rPr lang="fr-FR" sz="2800" dirty="0" err="1"/>
              <a:t>every</a:t>
            </a:r>
            <a:r>
              <a:rPr lang="fr-FR" sz="2800" dirty="0"/>
              <a:t> </a:t>
            </a:r>
            <a:r>
              <a:rPr lang="fr-FR" sz="2800" dirty="0" err="1"/>
              <a:t>month</a:t>
            </a:r>
            <a:endParaRPr lang="fr-FR" sz="2800" dirty="0"/>
          </a:p>
          <a:p>
            <a:r>
              <a:rPr lang="fr-FR" sz="2800" dirty="0" err="1"/>
              <a:t>with</a:t>
            </a:r>
            <a:r>
              <a:rPr lang="fr-FR" sz="2800" dirty="0"/>
              <a:t> </a:t>
            </a:r>
          </a:p>
          <a:p>
            <a:r>
              <a:rPr lang="fr-FR" sz="2800" dirty="0"/>
              <a:t>"</a:t>
            </a:r>
            <a:r>
              <a:rPr lang="fr-FR" sz="2800" dirty="0" err="1"/>
              <a:t>previous</a:t>
            </a:r>
            <a:r>
              <a:rPr lang="fr-FR" sz="2800" dirty="0"/>
              <a:t> </a:t>
            </a:r>
            <a:r>
              <a:rPr lang="fr-FR" sz="2800" dirty="0" err="1"/>
              <a:t>month</a:t>
            </a:r>
            <a:r>
              <a:rPr lang="fr-FR" sz="2800" dirty="0"/>
              <a:t> balance"</a:t>
            </a:r>
          </a:p>
          <a:p>
            <a:r>
              <a:rPr lang="fr-FR" sz="2800" dirty="0"/>
              <a:t>+ </a:t>
            </a:r>
            <a:r>
              <a:rPr lang="fr-FR" sz="2800" dirty="0" err="1"/>
              <a:t>operations</a:t>
            </a:r>
            <a:r>
              <a:rPr lang="fr-FR" sz="2800" dirty="0"/>
              <a:t> of the </a:t>
            </a:r>
            <a:r>
              <a:rPr lang="fr-FR" sz="2800" dirty="0" err="1"/>
              <a:t>month</a:t>
            </a:r>
            <a:endParaRPr lang="fr-FR" sz="2800" dirty="0"/>
          </a:p>
          <a:p>
            <a:r>
              <a:rPr lang="fr-FR" sz="2800" dirty="0"/>
              <a:t>=&gt; "new </a:t>
            </a:r>
            <a:r>
              <a:rPr lang="fr-FR" sz="2800" dirty="0" err="1"/>
              <a:t>result</a:t>
            </a:r>
            <a:r>
              <a:rPr lang="fr-FR" sz="2800" dirty="0"/>
              <a:t> </a:t>
            </a:r>
            <a:r>
              <a:rPr lang="fr-FR" sz="2800" dirty="0" err="1"/>
              <a:t>month</a:t>
            </a:r>
            <a:r>
              <a:rPr lang="fr-FR" sz="2800" dirty="0"/>
              <a:t> balance"</a:t>
            </a:r>
          </a:p>
          <a:p>
            <a:endParaRPr lang="fr-FR" sz="2800" dirty="0"/>
          </a:p>
          <a:p>
            <a:r>
              <a:rPr lang="fr-FR" sz="2800" dirty="0" err="1"/>
              <a:t>Behind</a:t>
            </a:r>
            <a:r>
              <a:rPr lang="fr-FR" sz="2800" dirty="0"/>
              <a:t> the </a:t>
            </a:r>
            <a:r>
              <a:rPr lang="fr-FR" sz="2800" dirty="0" err="1"/>
              <a:t>scene</a:t>
            </a:r>
            <a:r>
              <a:rPr lang="fr-FR" sz="2800" dirty="0"/>
              <a:t>, </a:t>
            </a:r>
            <a:r>
              <a:rPr lang="fr-FR" sz="2800" dirty="0" err="1"/>
              <a:t>Database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optimized</a:t>
            </a:r>
            <a:r>
              <a:rPr lang="fr-FR" sz="2800" dirty="0"/>
              <a:t>, </a:t>
            </a:r>
            <a:r>
              <a:rPr lang="fr-FR" sz="2800" dirty="0" err="1"/>
              <a:t>partitioned</a:t>
            </a:r>
            <a:r>
              <a:rPr lang="fr-FR" sz="2800" dirty="0"/>
              <a:t>, backup, ...</a:t>
            </a:r>
          </a:p>
        </p:txBody>
      </p:sp>
    </p:spTree>
    <p:extLst>
      <p:ext uri="{BB962C8B-B14F-4D97-AF65-F5344CB8AC3E}">
        <p14:creationId xmlns:p14="http://schemas.microsoft.com/office/powerpoint/2010/main" val="27094532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777240"/>
          </a:xfrm>
        </p:spPr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E9103-C09C-43AD-6A34-F1E3C082C4B7}"/>
              </a:ext>
            </a:extLst>
          </p:cNvPr>
          <p:cNvSpPr txBox="1"/>
          <p:nvPr/>
        </p:nvSpPr>
        <p:spPr>
          <a:xfrm>
            <a:off x="1008611" y="2094808"/>
            <a:ext cx="109110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"Trust"  </a:t>
            </a:r>
            <a:r>
              <a:rPr lang="fr-FR" sz="2400" dirty="0" err="1"/>
              <a:t>is</a:t>
            </a:r>
            <a:r>
              <a:rPr lang="fr-FR" sz="2400" dirty="0"/>
              <a:t> at the </a:t>
            </a:r>
            <a:r>
              <a:rPr lang="fr-FR" sz="2400" dirty="0" err="1"/>
              <a:t>core</a:t>
            </a:r>
            <a:r>
              <a:rPr lang="fr-FR" sz="2400" dirty="0"/>
              <a:t> of commerce / </a:t>
            </a:r>
            <a:r>
              <a:rPr lang="fr-FR" sz="2400" dirty="0" err="1"/>
              <a:t>bank</a:t>
            </a:r>
            <a:r>
              <a:rPr lang="fr-FR" sz="2400" dirty="0"/>
              <a:t> / </a:t>
            </a:r>
            <a:r>
              <a:rPr lang="fr-FR" sz="2400" dirty="0" err="1"/>
              <a:t>insurance</a:t>
            </a:r>
            <a:r>
              <a:rPr lang="fr-FR" sz="2400" dirty="0"/>
              <a:t> / </a:t>
            </a:r>
            <a:r>
              <a:rPr lang="fr-FR" sz="2400" dirty="0" err="1"/>
              <a:t>risks</a:t>
            </a:r>
            <a:r>
              <a:rPr lang="fr-FR" sz="2400" dirty="0"/>
              <a:t> / votes / ...</a:t>
            </a:r>
          </a:p>
          <a:p>
            <a:endParaRPr lang="fr-FR" sz="2400" dirty="0"/>
          </a:p>
          <a:p>
            <a:r>
              <a:rPr lang="fr-FR" sz="2400" dirty="0"/>
              <a:t>"De-</a:t>
            </a:r>
            <a:r>
              <a:rPr lang="fr-FR" sz="2400" dirty="0" err="1"/>
              <a:t>Centralized</a:t>
            </a:r>
            <a:r>
              <a:rPr lang="fr-FR" sz="2400" dirty="0"/>
              <a:t>" Trust model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a 2.0 disruptive change</a:t>
            </a:r>
          </a:p>
          <a:p>
            <a:endParaRPr lang="fr-FR" sz="2400" dirty="0"/>
          </a:p>
          <a:p>
            <a:r>
              <a:rPr lang="fr-FR" sz="2400" dirty="0" err="1"/>
              <a:t>Traditional</a:t>
            </a:r>
            <a:r>
              <a:rPr lang="fr-FR" sz="2400" dirty="0"/>
              <a:t> institutions </a:t>
            </a:r>
            <a:r>
              <a:rPr lang="fr-FR" sz="2400" dirty="0" err="1"/>
              <a:t>did</a:t>
            </a:r>
            <a:r>
              <a:rPr lang="fr-FR" sz="2400" dirty="0"/>
              <a:t> not enter the </a:t>
            </a:r>
            <a:r>
              <a:rPr lang="fr-FR" sz="2400" dirty="0" err="1"/>
              <a:t>game</a:t>
            </a:r>
            <a:r>
              <a:rPr lang="fr-FR" sz="2400" dirty="0"/>
              <a:t> </a:t>
            </a:r>
            <a:r>
              <a:rPr lang="fr-FR" sz="2400" dirty="0" err="1"/>
              <a:t>yet</a:t>
            </a:r>
            <a:r>
              <a:rPr lang="fr-FR" sz="2400" dirty="0"/>
              <a:t> of Crypto Money &amp; Smart </a:t>
            </a:r>
            <a:r>
              <a:rPr lang="fr-FR" sz="2400" dirty="0" err="1"/>
              <a:t>Contracts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small</a:t>
            </a:r>
            <a:r>
              <a:rPr lang="fr-FR" sz="2400" dirty="0"/>
              <a:t> </a:t>
            </a:r>
            <a:r>
              <a:rPr lang="fr-FR" sz="2400" dirty="0" err="1"/>
              <a:t>projects</a:t>
            </a:r>
            <a:r>
              <a:rPr lang="fr-FR" sz="2400" dirty="0"/>
              <a:t>, </a:t>
            </a:r>
            <a:r>
              <a:rPr lang="fr-FR" sz="2400" dirty="0" err="1"/>
              <a:t>only</a:t>
            </a:r>
            <a:r>
              <a:rPr lang="fr-FR" sz="2400" dirty="0"/>
              <a:t> the </a:t>
            </a:r>
            <a:r>
              <a:rPr lang="fr-FR" sz="2400" dirty="0" err="1"/>
              <a:t>beginning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BitCoin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a </a:t>
            </a:r>
            <a:r>
              <a:rPr lang="fr-FR" sz="2400" dirty="0" err="1"/>
              <a:t>investment</a:t>
            </a:r>
            <a:r>
              <a:rPr lang="fr-FR" sz="2400" dirty="0"/>
              <a:t> </a:t>
            </a:r>
            <a:r>
              <a:rPr lang="fr-FR" sz="2400" dirty="0" err="1"/>
              <a:t>speculative</a:t>
            </a:r>
            <a:r>
              <a:rPr lang="fr-FR" sz="2400" dirty="0"/>
              <a:t> </a:t>
            </a:r>
            <a:r>
              <a:rPr lang="fr-FR" sz="2400" dirty="0" err="1"/>
              <a:t>bubble</a:t>
            </a:r>
            <a:r>
              <a:rPr lang="fr-FR" sz="2400" dirty="0"/>
              <a:t>,  but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more</a:t>
            </a:r>
          </a:p>
        </p:txBody>
      </p:sp>
    </p:spTree>
    <p:extLst>
      <p:ext uri="{BB962C8B-B14F-4D97-AF65-F5344CB8AC3E}">
        <p14:creationId xmlns:p14="http://schemas.microsoft.com/office/powerpoint/2010/main" val="28626936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750" y="2651760"/>
            <a:ext cx="10515600" cy="777240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878BE-C95E-16B2-BCEE-A77FC7FA25BD}"/>
              </a:ext>
            </a:extLst>
          </p:cNvPr>
          <p:cNvSpPr txBox="1"/>
          <p:nvPr/>
        </p:nvSpPr>
        <p:spPr>
          <a:xfrm>
            <a:off x="3966447" y="4062153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292425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7C5C-D3AF-B4BF-1121-2147BE23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Trust  Single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Owner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 err="1"/>
              <a:t>want</a:t>
            </a:r>
            <a:r>
              <a:rPr lang="fr-FR" dirty="0"/>
              <a:t> Distributed </a:t>
            </a:r>
            <a:r>
              <a:rPr lang="fr-FR" dirty="0" err="1"/>
              <a:t>Database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094EE-67FF-9737-0043-FCFF60368020}"/>
              </a:ext>
            </a:extLst>
          </p:cNvPr>
          <p:cNvSpPr txBox="1"/>
          <p:nvPr/>
        </p:nvSpPr>
        <p:spPr>
          <a:xfrm>
            <a:off x="2995353" y="2929898"/>
            <a:ext cx="6793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The 2-Phase commit </a:t>
            </a:r>
            <a:r>
              <a:rPr lang="fr-FR" sz="2400" dirty="0" err="1"/>
              <a:t>protocol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difficult</a:t>
            </a:r>
            <a:r>
              <a:rPr lang="fr-FR" sz="2400" dirty="0"/>
              <a:t> (impossible) </a:t>
            </a:r>
          </a:p>
          <a:p>
            <a:r>
              <a:rPr lang="fr-FR" sz="2400" dirty="0"/>
              <a:t>to </a:t>
            </a:r>
            <a:r>
              <a:rPr lang="fr-FR" sz="2400" dirty="0" err="1"/>
              <a:t>really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ACID in a </a:t>
            </a:r>
            <a:r>
              <a:rPr lang="fr-FR" sz="2400" b="1" dirty="0"/>
              <a:t>Distributed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D8CB8-D2A6-5921-46EF-E6FC80F2A717}"/>
              </a:ext>
            </a:extLst>
          </p:cNvPr>
          <p:cNvSpPr txBox="1"/>
          <p:nvPr/>
        </p:nvSpPr>
        <p:spPr>
          <a:xfrm>
            <a:off x="2995353" y="4680065"/>
            <a:ext cx="684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Easy</a:t>
            </a:r>
            <a:r>
              <a:rPr lang="fr-FR" sz="2400" dirty="0"/>
              <a:t> to have a Active-Standby </a:t>
            </a:r>
            <a:r>
              <a:rPr lang="fr-FR" sz="2400" dirty="0" err="1"/>
              <a:t>replication</a:t>
            </a:r>
            <a:endParaRPr lang="fr-FR" sz="2400" dirty="0"/>
          </a:p>
          <a:p>
            <a:r>
              <a:rPr lang="fr-FR" sz="2400" dirty="0"/>
              <a:t>(1 </a:t>
            </a:r>
            <a:r>
              <a:rPr lang="fr-FR" sz="2400" dirty="0" err="1"/>
              <a:t>write</a:t>
            </a:r>
            <a:r>
              <a:rPr lang="fr-FR" sz="2400" dirty="0"/>
              <a:t> "master",  N  </a:t>
            </a:r>
            <a:r>
              <a:rPr lang="fr-FR" sz="2400" dirty="0" err="1"/>
              <a:t>readonly</a:t>
            </a:r>
            <a:r>
              <a:rPr lang="fr-FR" sz="2400" dirty="0"/>
              <a:t> </a:t>
            </a:r>
            <a:r>
              <a:rPr lang="fr-FR" sz="2400" dirty="0" err="1"/>
              <a:t>synchronized</a:t>
            </a:r>
            <a:r>
              <a:rPr lang="fr-FR" sz="2400" dirty="0"/>
              <a:t> "slaves")</a:t>
            </a:r>
          </a:p>
          <a:p>
            <a:endParaRPr lang="fr-FR" sz="2400" dirty="0"/>
          </a:p>
          <a:p>
            <a:r>
              <a:rPr lang="fr-FR" sz="2400" dirty="0"/>
              <a:t>There must </a:t>
            </a:r>
            <a:r>
              <a:rPr lang="fr-FR" sz="2400" dirty="0" err="1"/>
              <a:t>be</a:t>
            </a:r>
            <a:r>
              <a:rPr lang="fr-FR" sz="2400" dirty="0"/>
              <a:t> a "master" </a:t>
            </a:r>
          </a:p>
        </p:txBody>
      </p:sp>
    </p:spTree>
    <p:extLst>
      <p:ext uri="{BB962C8B-B14F-4D97-AF65-F5344CB8AC3E}">
        <p14:creationId xmlns:p14="http://schemas.microsoft.com/office/powerpoint/2010/main" val="393640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F51E-2EDF-C24C-8DAF-C62C6A05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26590"/>
          </a:xfrm>
        </p:spPr>
        <p:txBody>
          <a:bodyPr/>
          <a:lstStyle/>
          <a:p>
            <a:pPr algn="ctr"/>
            <a:r>
              <a:rPr lang="fr-FR" dirty="0"/>
              <a:t>CAP </a:t>
            </a:r>
            <a:r>
              <a:rPr lang="fr-FR" dirty="0" err="1"/>
              <a:t>Theorem</a:t>
            </a:r>
            <a:br>
              <a:rPr lang="fr-FR" dirty="0"/>
            </a:br>
            <a:r>
              <a:rPr lang="fr-FR" dirty="0"/>
              <a:t>Consistent- </a:t>
            </a:r>
            <a:r>
              <a:rPr lang="fr-FR" dirty="0" err="1"/>
              <a:t>Available</a:t>
            </a:r>
            <a:r>
              <a:rPr lang="fr-FR" dirty="0"/>
              <a:t> - </a:t>
            </a:r>
            <a:r>
              <a:rPr lang="fr-FR" dirty="0" err="1"/>
              <a:t>PartitionTolerance</a:t>
            </a:r>
            <a:br>
              <a:rPr lang="fr-FR" dirty="0"/>
            </a:br>
            <a:r>
              <a:rPr lang="fr-FR" dirty="0"/>
              <a:t> .. </a:t>
            </a:r>
            <a:r>
              <a:rPr lang="fr-FR" dirty="0" err="1"/>
              <a:t>choose</a:t>
            </a:r>
            <a:r>
              <a:rPr lang="fr-FR" dirty="0"/>
              <a:t> 2 out of 3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B1BC493-870E-E811-3335-415CAA46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718" y="2145423"/>
            <a:ext cx="4296468" cy="427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80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965C7-9B8C-94D2-B22F-DFC50A3B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42" y="794350"/>
            <a:ext cx="10459356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66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631E-5A44-35E5-3093-FEE9C3E9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85100"/>
          </a:xfrm>
        </p:spPr>
        <p:txBody>
          <a:bodyPr/>
          <a:lstStyle/>
          <a:p>
            <a:pPr algn="ctr"/>
            <a:r>
              <a:rPr lang="fr-FR" dirty="0"/>
              <a:t>CA  or  CP ?</a:t>
            </a:r>
            <a:br>
              <a:rPr lang="fr-FR" dirty="0"/>
            </a:br>
            <a:r>
              <a:rPr lang="fr-FR" dirty="0"/>
              <a:t>Not </a:t>
            </a:r>
            <a:r>
              <a:rPr lang="fr-FR" dirty="0" err="1"/>
              <a:t>PartitionTolerant</a:t>
            </a:r>
            <a:r>
              <a:rPr lang="fr-FR" dirty="0"/>
              <a:t>,  or Not </a:t>
            </a:r>
            <a:r>
              <a:rPr lang="fr-FR" dirty="0" err="1"/>
              <a:t>Available</a:t>
            </a:r>
            <a:r>
              <a:rPr lang="fr-FR" dirty="0"/>
              <a:t>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63953-B2D7-C63E-F8E4-9E8533261781}"/>
              </a:ext>
            </a:extLst>
          </p:cNvPr>
          <p:cNvSpPr txBox="1"/>
          <p:nvPr/>
        </p:nvSpPr>
        <p:spPr>
          <a:xfrm>
            <a:off x="4610792" y="2827927"/>
            <a:ext cx="4073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remember</a:t>
            </a:r>
            <a:r>
              <a:rPr lang="fr-FR" sz="2800" dirty="0"/>
              <a:t> the CIA </a:t>
            </a:r>
            <a:r>
              <a:rPr lang="fr-FR" sz="2800" dirty="0" err="1"/>
              <a:t>Triad</a:t>
            </a:r>
            <a:r>
              <a:rPr lang="fr-FR" sz="2800" dirty="0"/>
              <a:t> ?</a:t>
            </a:r>
          </a:p>
          <a:p>
            <a:r>
              <a:rPr lang="fr-FR" sz="2800" dirty="0"/>
              <a:t>C = </a:t>
            </a:r>
            <a:r>
              <a:rPr lang="fr-FR" sz="2800" dirty="0" err="1"/>
              <a:t>Confidential</a:t>
            </a:r>
            <a:endParaRPr lang="fr-FR" sz="2800" dirty="0"/>
          </a:p>
          <a:p>
            <a:r>
              <a:rPr lang="fr-FR" sz="2800" dirty="0"/>
              <a:t>I = </a:t>
            </a:r>
            <a:r>
              <a:rPr lang="fr-FR" sz="2800" dirty="0" err="1"/>
              <a:t>Integrity</a:t>
            </a:r>
            <a:endParaRPr lang="fr-FR" sz="2800" dirty="0"/>
          </a:p>
          <a:p>
            <a:r>
              <a:rPr lang="fr-FR" sz="2800" b="1" dirty="0"/>
              <a:t>A = </a:t>
            </a:r>
            <a:r>
              <a:rPr lang="fr-FR" sz="2800" b="1" dirty="0" err="1"/>
              <a:t>Available</a:t>
            </a:r>
            <a:endParaRPr lang="fr-FR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B39ED-8304-1F1A-6533-959DC859C593}"/>
              </a:ext>
            </a:extLst>
          </p:cNvPr>
          <p:cNvSpPr txBox="1"/>
          <p:nvPr/>
        </p:nvSpPr>
        <p:spPr>
          <a:xfrm>
            <a:off x="2903911" y="5275343"/>
            <a:ext cx="732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Eventually</a:t>
            </a:r>
            <a:r>
              <a:rPr lang="fr-FR" sz="2400" b="1" dirty="0"/>
              <a:t> Consistent</a:t>
            </a:r>
            <a:r>
              <a:rPr lang="fr-FR" sz="2400" dirty="0"/>
              <a:t> ...  </a:t>
            </a:r>
            <a:r>
              <a:rPr lang="fr-FR" sz="2400" dirty="0" err="1"/>
              <a:t>means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consistent </a:t>
            </a:r>
            <a:r>
              <a:rPr lang="fr-FR" sz="2400" dirty="0" err="1"/>
              <a:t>when</a:t>
            </a:r>
            <a:r>
              <a:rPr lang="fr-FR" sz="2400" dirty="0"/>
              <a:t> the network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available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50320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5671-2C90-ACFB-48A8-8E0270C38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Concensius</a:t>
            </a:r>
            <a:r>
              <a:rPr lang="fr-FR" dirty="0"/>
              <a:t>,  </a:t>
            </a:r>
            <a:r>
              <a:rPr lang="fr-FR" dirty="0" err="1"/>
              <a:t>Replication</a:t>
            </a:r>
            <a:r>
              <a:rPr lang="fr-FR" dirty="0"/>
              <a:t>, etc...</a:t>
            </a:r>
            <a:br>
              <a:rPr lang="fr-FR" dirty="0"/>
            </a:br>
            <a:r>
              <a:rPr lang="fr-FR" dirty="0"/>
              <a:t>HA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21266-3D9B-F443-3738-9567F64BF26A}"/>
              </a:ext>
            </a:extLst>
          </p:cNvPr>
          <p:cNvSpPr txBox="1"/>
          <p:nvPr/>
        </p:nvSpPr>
        <p:spPr>
          <a:xfrm>
            <a:off x="1121428" y="1607346"/>
            <a:ext cx="1017695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All modern Distributed DB are </a:t>
            </a:r>
            <a:r>
              <a:rPr lang="fr-FR" sz="2800" dirty="0" err="1"/>
              <a:t>using</a:t>
            </a:r>
            <a:endParaRPr lang="fr-FR" sz="2800" dirty="0"/>
          </a:p>
          <a:p>
            <a:r>
              <a:rPr lang="fr-FR" sz="2800" dirty="0"/>
              <a:t>- master </a:t>
            </a:r>
            <a:r>
              <a:rPr lang="fr-FR" sz="2800" dirty="0" err="1"/>
              <a:t>election</a:t>
            </a:r>
            <a:r>
              <a:rPr lang="fr-FR" sz="2800" dirty="0"/>
              <a:t> </a:t>
            </a:r>
            <a:r>
              <a:rPr lang="fr-FR" sz="2800" dirty="0" err="1"/>
              <a:t>protocol</a:t>
            </a:r>
            <a:r>
              <a:rPr lang="fr-FR" sz="2800" dirty="0"/>
              <a:t>  (Raft, </a:t>
            </a:r>
            <a:r>
              <a:rPr lang="fr-FR" sz="2800" dirty="0" err="1"/>
              <a:t>Gossip</a:t>
            </a:r>
            <a:r>
              <a:rPr lang="fr-FR" sz="2800" dirty="0"/>
              <a:t>, ..)  as a </a:t>
            </a:r>
            <a:r>
              <a:rPr lang="fr-FR" sz="2800" dirty="0" err="1"/>
              <a:t>Concensius</a:t>
            </a:r>
            <a:r>
              <a:rPr lang="fr-FR" sz="2800" dirty="0"/>
              <a:t> </a:t>
            </a:r>
            <a:r>
              <a:rPr lang="fr-FR" sz="2800" dirty="0" err="1"/>
              <a:t>protocol</a:t>
            </a:r>
            <a:endParaRPr lang="fr-FR" sz="2800" dirty="0"/>
          </a:p>
          <a:p>
            <a:r>
              <a:rPr lang="fr-FR" sz="2800" dirty="0"/>
              <a:t>- </a:t>
            </a:r>
            <a:r>
              <a:rPr lang="fr-FR" sz="2800" dirty="0" err="1"/>
              <a:t>replication</a:t>
            </a:r>
            <a:r>
              <a:rPr lang="fr-FR" sz="2800" dirty="0"/>
              <a:t> </a:t>
            </a:r>
            <a:r>
              <a:rPr lang="fr-FR" sz="2800" dirty="0" err="1"/>
              <a:t>factors</a:t>
            </a:r>
            <a:endParaRPr lang="fr-FR" sz="2800" dirty="0"/>
          </a:p>
          <a:p>
            <a:r>
              <a:rPr lang="fr-FR" sz="2800" dirty="0"/>
              <a:t>- </a:t>
            </a:r>
            <a:r>
              <a:rPr lang="fr-FR" sz="2800" dirty="0" err="1"/>
              <a:t>choose</a:t>
            </a:r>
            <a:r>
              <a:rPr lang="fr-FR" sz="2800" dirty="0"/>
              <a:t> </a:t>
            </a:r>
            <a:r>
              <a:rPr lang="fr-FR" sz="2800" dirty="0" err="1"/>
              <a:t>between</a:t>
            </a:r>
            <a:r>
              <a:rPr lang="fr-FR" sz="2800" dirty="0"/>
              <a:t> CA, CP, AP  </a:t>
            </a:r>
          </a:p>
          <a:p>
            <a:r>
              <a:rPr lang="fr-FR" sz="2800" dirty="0"/>
              <a:t>   for </a:t>
            </a:r>
            <a:r>
              <a:rPr lang="fr-FR" sz="2800" dirty="0" err="1"/>
              <a:t>read-write</a:t>
            </a:r>
            <a:r>
              <a:rPr lang="fr-FR" sz="2800" dirty="0"/>
              <a:t>  transaction logs</a:t>
            </a:r>
          </a:p>
          <a:p>
            <a:r>
              <a:rPr lang="fr-FR" sz="2800" dirty="0"/>
              <a:t>  </a:t>
            </a:r>
          </a:p>
          <a:p>
            <a:r>
              <a:rPr lang="fr-FR" sz="2800" dirty="0"/>
              <a:t> </a:t>
            </a:r>
            <a:r>
              <a:rPr lang="fr-FR" sz="2800" dirty="0" err="1"/>
              <a:t>preferably</a:t>
            </a:r>
            <a:r>
              <a:rPr lang="fr-FR" sz="2800" dirty="0"/>
              <a:t> </a:t>
            </a:r>
          </a:p>
          <a:p>
            <a:r>
              <a:rPr lang="fr-FR" sz="2800" dirty="0"/>
              <a:t>  "Strict Consistent"</a:t>
            </a:r>
          </a:p>
          <a:p>
            <a:r>
              <a:rPr lang="fr-FR" sz="2800" dirty="0"/>
              <a:t>or</a:t>
            </a:r>
          </a:p>
          <a:p>
            <a:r>
              <a:rPr lang="fr-FR" sz="2800" dirty="0"/>
              <a:t>  "</a:t>
            </a:r>
            <a:r>
              <a:rPr lang="fr-FR" sz="2800" dirty="0" err="1"/>
              <a:t>Eventually</a:t>
            </a:r>
            <a:r>
              <a:rPr lang="fr-FR" sz="2800" dirty="0"/>
              <a:t> Consistent"</a:t>
            </a: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0E3AA243-C69D-92B3-F3F8-7737703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645" y="2425929"/>
            <a:ext cx="5196957" cy="44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281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54E2-CBDC-CDF3-FF9A-DF9A527E5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46"/>
            <a:ext cx="10515600" cy="1325563"/>
          </a:xfrm>
        </p:spPr>
        <p:txBody>
          <a:bodyPr/>
          <a:lstStyle/>
          <a:p>
            <a:r>
              <a:rPr lang="fr-FR" dirty="0"/>
              <a:t>Link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BlockChain</a:t>
            </a:r>
            <a:r>
              <a:rPr lang="fr-FR" dirty="0"/>
              <a:t> &amp; Crypto </a:t>
            </a:r>
            <a:r>
              <a:rPr lang="fr-FR" dirty="0" err="1"/>
              <a:t>currencies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C9A8A-26CE-D3EF-2C51-197F23EBAC42}"/>
              </a:ext>
            </a:extLst>
          </p:cNvPr>
          <p:cNvSpPr txBox="1"/>
          <p:nvPr/>
        </p:nvSpPr>
        <p:spPr>
          <a:xfrm>
            <a:off x="1296876" y="2378506"/>
            <a:ext cx="59960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at </a:t>
            </a:r>
            <a:r>
              <a:rPr lang="fr-FR" dirty="0" err="1"/>
              <a:t>yyyy</a:t>
            </a:r>
            <a:r>
              <a:rPr lang="fr-FR" dirty="0"/>
              <a:t>/mm/dd    Account#1   </a:t>
            </a:r>
            <a:r>
              <a:rPr lang="fr-FR" dirty="0" err="1"/>
              <a:t>pay</a:t>
            </a:r>
            <a:r>
              <a:rPr lang="fr-FR" dirty="0"/>
              <a:t>  10 </a:t>
            </a:r>
            <a:r>
              <a:rPr lang="fr-FR" dirty="0" err="1"/>
              <a:t>EUROs</a:t>
            </a:r>
            <a:r>
              <a:rPr lang="fr-FR" dirty="0"/>
              <a:t>  to  Account#2</a:t>
            </a:r>
          </a:p>
          <a:p>
            <a:endParaRPr lang="fr-FR" dirty="0"/>
          </a:p>
          <a:p>
            <a:r>
              <a:rPr lang="fr-FR" dirty="0"/>
              <a:t>at </a:t>
            </a:r>
            <a:r>
              <a:rPr lang="fr-FR" dirty="0" err="1"/>
              <a:t>yyyy</a:t>
            </a:r>
            <a:r>
              <a:rPr lang="fr-FR" dirty="0"/>
              <a:t>/mm/dd    Account#25   </a:t>
            </a:r>
            <a:r>
              <a:rPr lang="fr-FR" dirty="0" err="1"/>
              <a:t>pay</a:t>
            </a:r>
            <a:r>
              <a:rPr lang="fr-FR" dirty="0"/>
              <a:t>  20 </a:t>
            </a:r>
            <a:r>
              <a:rPr lang="fr-FR" dirty="0" err="1"/>
              <a:t>EUROs</a:t>
            </a:r>
            <a:r>
              <a:rPr lang="fr-FR" dirty="0"/>
              <a:t>  to  Account#7</a:t>
            </a:r>
          </a:p>
          <a:p>
            <a:endParaRPr lang="fr-FR" dirty="0"/>
          </a:p>
          <a:p>
            <a:r>
              <a:rPr lang="fr-FR" dirty="0"/>
              <a:t>at </a:t>
            </a:r>
            <a:r>
              <a:rPr lang="fr-FR" dirty="0" err="1"/>
              <a:t>yyyy</a:t>
            </a:r>
            <a:r>
              <a:rPr lang="fr-FR" dirty="0"/>
              <a:t>/mm/dd    Account#14   </a:t>
            </a:r>
            <a:r>
              <a:rPr lang="fr-FR" dirty="0" err="1"/>
              <a:t>pay</a:t>
            </a:r>
            <a:r>
              <a:rPr lang="fr-FR" dirty="0"/>
              <a:t>  600 </a:t>
            </a:r>
            <a:r>
              <a:rPr lang="fr-FR" dirty="0" err="1"/>
              <a:t>EUROs</a:t>
            </a:r>
            <a:r>
              <a:rPr lang="fr-FR" dirty="0"/>
              <a:t>  to  Account#9</a:t>
            </a:r>
          </a:p>
          <a:p>
            <a:endParaRPr lang="fr-FR" dirty="0"/>
          </a:p>
          <a:p>
            <a:r>
              <a:rPr lang="fr-FR" dirty="0"/>
              <a:t>at </a:t>
            </a:r>
            <a:r>
              <a:rPr lang="fr-FR" dirty="0" err="1"/>
              <a:t>yyyy</a:t>
            </a:r>
            <a:r>
              <a:rPr lang="fr-FR" dirty="0"/>
              <a:t>/mm/dd    Account#14   </a:t>
            </a:r>
            <a:r>
              <a:rPr lang="fr-FR" dirty="0" err="1"/>
              <a:t>pay</a:t>
            </a:r>
            <a:r>
              <a:rPr lang="fr-FR" dirty="0"/>
              <a:t>  600 </a:t>
            </a:r>
            <a:r>
              <a:rPr lang="fr-FR" dirty="0" err="1"/>
              <a:t>EUROs</a:t>
            </a:r>
            <a:r>
              <a:rPr lang="fr-FR" dirty="0"/>
              <a:t>  to  Account#9</a:t>
            </a:r>
          </a:p>
          <a:p>
            <a:endParaRPr lang="fr-FR" dirty="0"/>
          </a:p>
          <a:p>
            <a:r>
              <a:rPr lang="fr-FR" dirty="0"/>
              <a:t>...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3D93E8A-692E-DAE3-91BC-7F89FF55C83D}"/>
              </a:ext>
            </a:extLst>
          </p:cNvPr>
          <p:cNvSpPr/>
          <p:nvPr/>
        </p:nvSpPr>
        <p:spPr>
          <a:xfrm>
            <a:off x="1740131" y="5066289"/>
            <a:ext cx="382385" cy="628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02F232-345F-0296-5399-BEB4D4122ECA}"/>
              </a:ext>
            </a:extLst>
          </p:cNvPr>
          <p:cNvSpPr/>
          <p:nvPr/>
        </p:nvSpPr>
        <p:spPr>
          <a:xfrm flipH="1">
            <a:off x="7647528" y="1774449"/>
            <a:ext cx="332510" cy="273766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3109D-8F16-5B7C-6245-38C8E1DD40CE}"/>
              </a:ext>
            </a:extLst>
          </p:cNvPr>
          <p:cNvSpPr txBox="1"/>
          <p:nvPr/>
        </p:nvSpPr>
        <p:spPr>
          <a:xfrm>
            <a:off x="8132817" y="2033128"/>
            <a:ext cx="35239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Current</a:t>
            </a:r>
            <a:endParaRPr lang="fr-FR" sz="2400" b="1" dirty="0"/>
          </a:p>
          <a:p>
            <a:r>
              <a:rPr lang="fr-FR" sz="2400" b="1" dirty="0" err="1"/>
              <a:t>Committed</a:t>
            </a:r>
            <a:r>
              <a:rPr lang="fr-FR" sz="2400" b="1" dirty="0"/>
              <a:t> </a:t>
            </a:r>
          </a:p>
          <a:p>
            <a:r>
              <a:rPr lang="fr-FR" sz="2400" b="1" dirty="0"/>
              <a:t>Transaction </a:t>
            </a:r>
          </a:p>
          <a:p>
            <a:r>
              <a:rPr lang="fr-FR" sz="2400" b="1" dirty="0"/>
              <a:t>Log ... must </a:t>
            </a:r>
            <a:r>
              <a:rPr lang="fr-FR" sz="2400" b="1" dirty="0" err="1"/>
              <a:t>be</a:t>
            </a:r>
            <a:r>
              <a:rPr lang="fr-FR" sz="2400" b="1" dirty="0"/>
              <a:t> PUBLIC </a:t>
            </a:r>
          </a:p>
          <a:p>
            <a:r>
              <a:rPr lang="fr-FR" sz="2400" b="1" dirty="0"/>
              <a:t>&amp; IMMUTABLE (</a:t>
            </a:r>
            <a:r>
              <a:rPr lang="fr-FR" sz="2400" b="1" dirty="0" err="1"/>
              <a:t>verifiable</a:t>
            </a:r>
            <a:r>
              <a:rPr lang="fr-FR" sz="2400" b="1" dirty="0"/>
              <a:t>)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B939A4D-6021-0683-4368-F23098DE21AA}"/>
              </a:ext>
            </a:extLst>
          </p:cNvPr>
          <p:cNvSpPr/>
          <p:nvPr/>
        </p:nvSpPr>
        <p:spPr>
          <a:xfrm flipH="1">
            <a:off x="7647528" y="5143875"/>
            <a:ext cx="332510" cy="118878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8161C-058F-E3DD-7DAE-26E954075D45}"/>
              </a:ext>
            </a:extLst>
          </p:cNvPr>
          <p:cNvSpPr txBox="1"/>
          <p:nvPr/>
        </p:nvSpPr>
        <p:spPr>
          <a:xfrm>
            <a:off x="8132817" y="4768771"/>
            <a:ext cx="39815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Append records must </a:t>
            </a:r>
            <a:r>
              <a:rPr lang="fr-FR" sz="2400" b="1" dirty="0" err="1"/>
              <a:t>be</a:t>
            </a:r>
            <a:r>
              <a:rPr lang="fr-FR" sz="2400" b="1" dirty="0"/>
              <a:t> </a:t>
            </a:r>
            <a:r>
              <a:rPr lang="fr-FR" sz="2400" b="1" dirty="0" err="1"/>
              <a:t>valid</a:t>
            </a:r>
            <a:endParaRPr lang="fr-FR" sz="2400" b="1" dirty="0"/>
          </a:p>
          <a:p>
            <a:r>
              <a:rPr lang="fr-FR" sz="2400" b="1" dirty="0"/>
              <a:t>but NO Single Writer </a:t>
            </a:r>
          </a:p>
          <a:p>
            <a:r>
              <a:rPr lang="fr-FR" sz="2400" b="1" dirty="0"/>
              <a:t>Source of Trust</a:t>
            </a:r>
          </a:p>
          <a:p>
            <a:endParaRPr lang="fr-FR" sz="2400" b="1" dirty="0"/>
          </a:p>
          <a:p>
            <a:r>
              <a:rPr lang="fr-FR" sz="2400" b="1" dirty="0" err="1"/>
              <a:t>Eventually</a:t>
            </a:r>
            <a:r>
              <a:rPr lang="fr-FR" sz="2400" b="1" dirty="0"/>
              <a:t> consistent ?? </a:t>
            </a:r>
          </a:p>
        </p:txBody>
      </p:sp>
    </p:spTree>
    <p:extLst>
      <p:ext uri="{BB962C8B-B14F-4D97-AF65-F5344CB8AC3E}">
        <p14:creationId xmlns:p14="http://schemas.microsoft.com/office/powerpoint/2010/main" val="338165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411" y="241069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Hashing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15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EC44-300D-1AC8-B466-962CDE0AA6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Hashing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DF0F8-19B4-FF88-A04F-B535F43F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4592771" y="1540177"/>
            <a:ext cx="2341291" cy="19438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7895BBF-7905-E518-B834-90B1EF7B8886}"/>
              </a:ext>
            </a:extLst>
          </p:cNvPr>
          <p:cNvSpPr/>
          <p:nvPr/>
        </p:nvSpPr>
        <p:spPr>
          <a:xfrm>
            <a:off x="4924581" y="4190745"/>
            <a:ext cx="2405629" cy="248858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441CCE-D718-BD72-98C2-87C15F6A1AF0}"/>
              </a:ext>
            </a:extLst>
          </p:cNvPr>
          <p:cNvSpPr/>
          <p:nvPr/>
        </p:nvSpPr>
        <p:spPr>
          <a:xfrm>
            <a:off x="6749541" y="2571534"/>
            <a:ext cx="995433" cy="414764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BEFE1BB-AE42-9323-E539-1CCE3FF682BE}"/>
              </a:ext>
            </a:extLst>
          </p:cNvPr>
          <p:cNvSpPr/>
          <p:nvPr/>
        </p:nvSpPr>
        <p:spPr>
          <a:xfrm>
            <a:off x="5090487" y="1327243"/>
            <a:ext cx="1078384" cy="580669"/>
          </a:xfrm>
          <a:custGeom>
            <a:avLst>
              <a:gd name="f0" fmla="val 7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A1E53-678F-86BE-D104-A7C1AFDBEDCC}"/>
              </a:ext>
            </a:extLst>
          </p:cNvPr>
          <p:cNvSpPr txBox="1"/>
          <p:nvPr/>
        </p:nvSpPr>
        <p:spPr>
          <a:xfrm>
            <a:off x="3680290" y="3683231"/>
            <a:ext cx="4945426" cy="43029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2600"/>
            </a:pPr>
            <a: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  <a:t>Hashing is One-Way transformation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E65D5-3B0A-0861-A69B-6280E79ACC11}"/>
              </a:ext>
            </a:extLst>
          </p:cNvPr>
          <p:cNvSpPr/>
          <p:nvPr/>
        </p:nvSpPr>
        <p:spPr>
          <a:xfrm>
            <a:off x="5982718" y="4062724"/>
            <a:ext cx="580669" cy="580669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965CC-4316-19B8-BE0E-E9A6FA94045B}"/>
              </a:ext>
            </a:extLst>
          </p:cNvPr>
          <p:cNvSpPr txBox="1"/>
          <p:nvPr/>
        </p:nvSpPr>
        <p:spPr>
          <a:xfrm>
            <a:off x="2051282" y="5060116"/>
            <a:ext cx="7300751" cy="43029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2600"/>
            </a:pPr>
            <a: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  <a:t>Hashing different product </a:t>
            </a:r>
            <a:r>
              <a:rPr lang="en-US" sz="2359" b="1">
                <a:latin typeface="Liberation Sans" pitchFamily="18"/>
                <a:ea typeface="Droid Sans Fallback" pitchFamily="2"/>
                <a:cs typeface="FreeSans" pitchFamily="2"/>
              </a:rPr>
              <a:t>usually</a:t>
            </a:r>
            <a: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  <a:t> give different result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C061BC-BB63-5E51-B765-DBDF65ED7AD3}"/>
              </a:ext>
            </a:extLst>
          </p:cNvPr>
          <p:cNvSpPr/>
          <p:nvPr/>
        </p:nvSpPr>
        <p:spPr>
          <a:xfrm>
            <a:off x="5349142" y="5662993"/>
            <a:ext cx="1493149" cy="32985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7A2AF1-0B63-73A6-49AF-A089BED5E3BA}"/>
              </a:ext>
            </a:extLst>
          </p:cNvPr>
          <p:cNvSpPr/>
          <p:nvPr/>
        </p:nvSpPr>
        <p:spPr>
          <a:xfrm>
            <a:off x="5349469" y="6316490"/>
            <a:ext cx="1493149" cy="32985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29CEBF-B4CB-2A9A-9C89-9CAE5F06E543}"/>
              </a:ext>
            </a:extLst>
          </p:cNvPr>
          <p:cNvSpPr/>
          <p:nvPr/>
        </p:nvSpPr>
        <p:spPr>
          <a:xfrm>
            <a:off x="7174103" y="5662993"/>
            <a:ext cx="663621" cy="3298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B2E0B6-A40A-4386-EC4E-B8CA73E05269}"/>
              </a:ext>
            </a:extLst>
          </p:cNvPr>
          <p:cNvSpPr/>
          <p:nvPr/>
        </p:nvSpPr>
        <p:spPr>
          <a:xfrm>
            <a:off x="4104852" y="5662992"/>
            <a:ext cx="912480" cy="41280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8683FC-64A3-D847-5B00-184BE5C86C3F}"/>
              </a:ext>
            </a:extLst>
          </p:cNvPr>
          <p:cNvSpPr/>
          <p:nvPr/>
        </p:nvSpPr>
        <p:spPr>
          <a:xfrm>
            <a:off x="7174429" y="6316164"/>
            <a:ext cx="663621" cy="3298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CCC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DCF89D-E075-EFE5-CFF4-B411F838CD7F}"/>
              </a:ext>
            </a:extLst>
          </p:cNvPr>
          <p:cNvSpPr/>
          <p:nvPr/>
        </p:nvSpPr>
        <p:spPr>
          <a:xfrm>
            <a:off x="4105178" y="6316163"/>
            <a:ext cx="912480" cy="41280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600F2E-22AA-1885-9600-CD3BEFFA693E}"/>
              </a:ext>
            </a:extLst>
          </p:cNvPr>
          <p:cNvSpPr txBox="1"/>
          <p:nvPr/>
        </p:nvSpPr>
        <p:spPr>
          <a:xfrm>
            <a:off x="3763243" y="6055547"/>
            <a:ext cx="356927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b="1">
                <a:latin typeface="Liberation Sans" pitchFamily="18"/>
                <a:ea typeface="Droid Sans Fallback" pitchFamily="2"/>
                <a:cs typeface="FreeSans" pitchFamily="2"/>
              </a:rPr>
              <a:t>!=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65107-7DD0-24C3-7D14-6CE67144C6F3}"/>
              </a:ext>
            </a:extLst>
          </p:cNvPr>
          <p:cNvSpPr txBox="1"/>
          <p:nvPr/>
        </p:nvSpPr>
        <p:spPr>
          <a:xfrm>
            <a:off x="7029098" y="6055547"/>
            <a:ext cx="356927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b="1">
                <a:latin typeface="Liberation Sans" pitchFamily="18"/>
                <a:ea typeface="Droid Sans Fallback" pitchFamily="2"/>
                <a:cs typeface="FreeSans" pitchFamily="2"/>
              </a:rPr>
              <a:t>!=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8753-22F0-E8BB-2D5E-B5190693D2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Hashing … must be equi-distributed</a:t>
            </a:r>
            <a:br>
              <a:rPr lang="en-US"/>
            </a:br>
            <a:r>
              <a:rPr lang="en-US"/>
              <a:t>minimise “Collisions”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101CF-D72C-BF34-C936-21140E8E114C}"/>
              </a:ext>
            </a:extLst>
          </p:cNvPr>
          <p:cNvSpPr txBox="1"/>
          <p:nvPr/>
        </p:nvSpPr>
        <p:spPr>
          <a:xfrm>
            <a:off x="2518953" y="2194655"/>
            <a:ext cx="2771306" cy="43029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2600"/>
            </a:pPr>
            <a: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  <a:t>A Hashing Collision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F4B483-C527-A6B1-4D84-4E955E87697C}"/>
              </a:ext>
            </a:extLst>
          </p:cNvPr>
          <p:cNvSpPr/>
          <p:nvPr/>
        </p:nvSpPr>
        <p:spPr>
          <a:xfrm>
            <a:off x="5919687" y="2787734"/>
            <a:ext cx="1493149" cy="32985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88F50F-5614-727B-23A6-205BB54C22C9}"/>
              </a:ext>
            </a:extLst>
          </p:cNvPr>
          <p:cNvSpPr/>
          <p:nvPr/>
        </p:nvSpPr>
        <p:spPr>
          <a:xfrm>
            <a:off x="5920014" y="3441231"/>
            <a:ext cx="1493149" cy="32985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D14EB9-050F-5425-9ED3-AB45E2186415}"/>
              </a:ext>
            </a:extLst>
          </p:cNvPr>
          <p:cNvSpPr/>
          <p:nvPr/>
        </p:nvSpPr>
        <p:spPr>
          <a:xfrm>
            <a:off x="7744647" y="2787734"/>
            <a:ext cx="663621" cy="3298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043047C-1B4D-9F20-E434-A2C7DF10833C}"/>
              </a:ext>
            </a:extLst>
          </p:cNvPr>
          <p:cNvSpPr/>
          <p:nvPr/>
        </p:nvSpPr>
        <p:spPr>
          <a:xfrm>
            <a:off x="4675397" y="2787734"/>
            <a:ext cx="912480" cy="41280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2BA94D-306D-8535-F461-1CDEE7DFD4FC}"/>
              </a:ext>
            </a:extLst>
          </p:cNvPr>
          <p:cNvSpPr/>
          <p:nvPr/>
        </p:nvSpPr>
        <p:spPr>
          <a:xfrm>
            <a:off x="4675723" y="3440905"/>
            <a:ext cx="912480" cy="41280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359B7-EBAD-CC08-BEE1-9EACABCBE65F}"/>
              </a:ext>
            </a:extLst>
          </p:cNvPr>
          <p:cNvSpPr txBox="1"/>
          <p:nvPr/>
        </p:nvSpPr>
        <p:spPr>
          <a:xfrm>
            <a:off x="4333788" y="3180289"/>
            <a:ext cx="356927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b="1">
                <a:latin typeface="Liberation Sans" pitchFamily="18"/>
                <a:ea typeface="Droid Sans Fallback" pitchFamily="2"/>
                <a:cs typeface="FreeSans" pitchFamily="2"/>
              </a:rPr>
              <a:t>!=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43B97-42BB-CC43-D1AD-463FE7A42A2A}"/>
              </a:ext>
            </a:extLst>
          </p:cNvPr>
          <p:cNvSpPr txBox="1"/>
          <p:nvPr/>
        </p:nvSpPr>
        <p:spPr>
          <a:xfrm>
            <a:off x="7599643" y="3180289"/>
            <a:ext cx="40944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b="1">
                <a:latin typeface="Liberation Sans" pitchFamily="18"/>
                <a:ea typeface="Droid Sans Fallback" pitchFamily="2"/>
                <a:cs typeface="FreeSans" pitchFamily="2"/>
              </a:rPr>
              <a:t>==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E92397-6AB7-13AE-1FF9-614A0C17A8EC}"/>
              </a:ext>
            </a:extLst>
          </p:cNvPr>
          <p:cNvSpPr/>
          <p:nvPr/>
        </p:nvSpPr>
        <p:spPr>
          <a:xfrm>
            <a:off x="7744974" y="3441231"/>
            <a:ext cx="663621" cy="3298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F9083-1867-9833-9E08-EFA0CC575853}"/>
              </a:ext>
            </a:extLst>
          </p:cNvPr>
          <p:cNvSpPr txBox="1"/>
          <p:nvPr/>
        </p:nvSpPr>
        <p:spPr>
          <a:xfrm>
            <a:off x="1772379" y="4562399"/>
            <a:ext cx="8396371" cy="182170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2600"/>
            </a:pPr>
            <a: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  <a:t>Of course if can happen … example in java:  </a:t>
            </a:r>
            <a:b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  <a:t>“public int hashCode()”</a:t>
            </a:r>
            <a:b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  <a:t>by default   Object.hashCode = System.identityHashCode(x)</a:t>
            </a:r>
          </a:p>
          <a:p>
            <a:pPr hangingPunct="0">
              <a:defRPr sz="2600"/>
            </a:pPr>
            <a: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  <a:t>=   …  64bits pointer (when first hashed) → hashed to 32 bits </a:t>
            </a:r>
            <a:b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359">
                <a:latin typeface="Liberation Sans" pitchFamily="18"/>
                <a:ea typeface="Droid Sans Fallback" pitchFamily="2"/>
                <a:cs typeface="FreeSans" pitchFamily="2"/>
              </a:rPr>
              <a:t>=  ( hashPtr64 ^ (hashPtr64 &gt;&gt;&gt;32))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3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Traditional</a:t>
            </a:r>
            <a:r>
              <a:rPr lang="fr-FR" dirty="0"/>
              <a:t> e-Trading </a:t>
            </a:r>
            <a:r>
              <a:rPr lang="fr-FR" dirty="0" err="1"/>
              <a:t>Database</a:t>
            </a:r>
            <a:br>
              <a:rPr lang="fr-FR" dirty="0"/>
            </a:br>
            <a:r>
              <a:rPr lang="fr-FR" dirty="0"/>
              <a:t>"Transaction (Commit) Log"</a:t>
            </a:r>
          </a:p>
        </p:txBody>
      </p:sp>
    </p:spTree>
    <p:extLst>
      <p:ext uri="{BB962C8B-B14F-4D97-AF65-F5344CB8AC3E}">
        <p14:creationId xmlns:p14="http://schemas.microsoft.com/office/powerpoint/2010/main" val="3451544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2858-5A96-2378-0191-5157C9D37D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80739" y="110060"/>
            <a:ext cx="8229627" cy="1145009"/>
          </a:xfrm>
        </p:spPr>
        <p:txBody>
          <a:bodyPr/>
          <a:lstStyle/>
          <a:p>
            <a:pPr lvl="0"/>
            <a:r>
              <a:rPr lang="en-US"/>
              <a:t>Hashing : </a:t>
            </a:r>
            <a:r>
              <a:rPr lang="en-US" strike="sngStrike"/>
              <a:t>MD5, SHA-1</a:t>
            </a:r>
            <a:r>
              <a:rPr lang="en-US"/>
              <a:t>, SHA-256, SHA-512 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DD6F8-5748-DE2A-3FDD-BB5B0631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72379" y="1256047"/>
            <a:ext cx="6506235" cy="5555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B041E-E2A4-9176-F5DC-EC3CC4772BD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63244" y="2083616"/>
            <a:ext cx="6860581" cy="363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Hashing</a:t>
            </a:r>
            <a:r>
              <a:rPr lang="fr-FR" dirty="0"/>
              <a:t> for Proof of </a:t>
            </a:r>
            <a:r>
              <a:rPr lang="fr-FR" dirty="0" err="1"/>
              <a:t>Ownership</a:t>
            </a:r>
            <a:r>
              <a:rPr lang="fr-FR" dirty="0"/>
              <a:t>/</a:t>
            </a:r>
            <a:r>
              <a:rPr lang="fr-FR" dirty="0" err="1"/>
              <a:t>Authenticity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74B20-9207-A1E5-8E9A-BA235918D8E3}"/>
              </a:ext>
            </a:extLst>
          </p:cNvPr>
          <p:cNvSpPr txBox="1"/>
          <p:nvPr/>
        </p:nvSpPr>
        <p:spPr>
          <a:xfrm>
            <a:off x="2648990" y="1773381"/>
            <a:ext cx="7029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Proof </a:t>
            </a:r>
            <a:r>
              <a:rPr lang="fr-FR" sz="2800" dirty="0" err="1"/>
              <a:t>author</a:t>
            </a:r>
            <a:r>
              <a:rPr lang="fr-FR" sz="2800" dirty="0"/>
              <a:t> (</a:t>
            </a:r>
            <a:r>
              <a:rPr lang="fr-FR" sz="2800" dirty="0" err="1"/>
              <a:t>ownership</a:t>
            </a:r>
            <a:r>
              <a:rPr lang="fr-FR" sz="2800" dirty="0"/>
              <a:t>) of a file for Copyright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DEAA689-4F6C-D636-3DCC-2D698AF0EE54}"/>
              </a:ext>
            </a:extLst>
          </p:cNvPr>
          <p:cNvSpPr/>
          <p:nvPr/>
        </p:nvSpPr>
        <p:spPr>
          <a:xfrm>
            <a:off x="2461593" y="3801887"/>
            <a:ext cx="1493149" cy="32985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48EE4BB-1E0B-BBF2-4840-8CCCB2E83B0C}"/>
              </a:ext>
            </a:extLst>
          </p:cNvPr>
          <p:cNvSpPr/>
          <p:nvPr/>
        </p:nvSpPr>
        <p:spPr>
          <a:xfrm>
            <a:off x="4286553" y="3801887"/>
            <a:ext cx="663621" cy="3298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A0F31A2-B6FB-BFE8-9F3E-1637512B4BAC}"/>
              </a:ext>
            </a:extLst>
          </p:cNvPr>
          <p:cNvSpPr/>
          <p:nvPr/>
        </p:nvSpPr>
        <p:spPr>
          <a:xfrm>
            <a:off x="640953" y="2974116"/>
            <a:ext cx="993883" cy="12830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94E168D-B124-3BB2-4574-193D9DACC6F4}"/>
              </a:ext>
            </a:extLst>
          </p:cNvPr>
          <p:cNvSpPr/>
          <p:nvPr/>
        </p:nvSpPr>
        <p:spPr>
          <a:xfrm>
            <a:off x="793353" y="3126516"/>
            <a:ext cx="993883" cy="12830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8ECDA0-C330-5DB3-60C6-A11A5F2E3278}"/>
              </a:ext>
            </a:extLst>
          </p:cNvPr>
          <p:cNvSpPr/>
          <p:nvPr/>
        </p:nvSpPr>
        <p:spPr>
          <a:xfrm>
            <a:off x="945753" y="3278916"/>
            <a:ext cx="993883" cy="12830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D2276-76C6-E4CE-2677-651D6E1D8345}"/>
              </a:ext>
            </a:extLst>
          </p:cNvPr>
          <p:cNvSpPr txBox="1"/>
          <p:nvPr/>
        </p:nvSpPr>
        <p:spPr>
          <a:xfrm>
            <a:off x="2407915" y="3331852"/>
            <a:ext cx="1600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compute</a:t>
            </a:r>
            <a:r>
              <a:rPr lang="fr-FR" dirty="0"/>
              <a:t> HASH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3C6A67-00A4-466A-9D7F-2866430B8CEA}"/>
              </a:ext>
            </a:extLst>
          </p:cNvPr>
          <p:cNvSpPr/>
          <p:nvPr/>
        </p:nvSpPr>
        <p:spPr>
          <a:xfrm>
            <a:off x="5495738" y="3801887"/>
            <a:ext cx="1493149" cy="32985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35248-4B5B-37FE-D907-DC45C68F79E4}"/>
              </a:ext>
            </a:extLst>
          </p:cNvPr>
          <p:cNvSpPr txBox="1"/>
          <p:nvPr/>
        </p:nvSpPr>
        <p:spPr>
          <a:xfrm>
            <a:off x="5447608" y="3208712"/>
            <a:ext cx="2523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HASH</a:t>
            </a:r>
          </a:p>
          <a:p>
            <a:r>
              <a:rPr lang="fr-FR" dirty="0"/>
              <a:t>to a </a:t>
            </a:r>
            <a:r>
              <a:rPr lang="fr-FR" dirty="0" err="1"/>
              <a:t>depository</a:t>
            </a:r>
            <a:r>
              <a:rPr lang="fr-FR" dirty="0"/>
              <a:t> </a:t>
            </a:r>
            <a:r>
              <a:rPr lang="fr-FR" dirty="0" err="1"/>
              <a:t>authority</a:t>
            </a:r>
            <a:endParaRPr lang="fr-FR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936FC4-BCF4-6749-1A5E-235C42BDBC74}"/>
              </a:ext>
            </a:extLst>
          </p:cNvPr>
          <p:cNvSpPr/>
          <p:nvPr/>
        </p:nvSpPr>
        <p:spPr>
          <a:xfrm>
            <a:off x="9271566" y="3801886"/>
            <a:ext cx="1493149" cy="32985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87AE5F-6A89-16C2-0757-B96FCF73311B}"/>
              </a:ext>
            </a:extLst>
          </p:cNvPr>
          <p:cNvSpPr txBox="1"/>
          <p:nvPr/>
        </p:nvSpPr>
        <p:spPr>
          <a:xfrm>
            <a:off x="9179695" y="2964963"/>
            <a:ext cx="2728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later</a:t>
            </a:r>
            <a:r>
              <a:rPr lang="fr-FR" dirty="0"/>
              <a:t>..</a:t>
            </a:r>
          </a:p>
          <a:p>
            <a:r>
              <a:rPr lang="fr-FR" dirty="0"/>
              <a:t>check HASH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authority</a:t>
            </a:r>
            <a:endParaRPr lang="fr-FR" dirty="0"/>
          </a:p>
          <a:p>
            <a:r>
              <a:rPr lang="fr-FR" dirty="0"/>
              <a:t>+ data</a:t>
            </a:r>
          </a:p>
        </p:txBody>
      </p:sp>
      <p:sp>
        <p:nvSpPr>
          <p:cNvPr id="17" name="AutoShape 4" descr="Coffre de sécurité Essential Security">
            <a:extLst>
              <a:ext uri="{FF2B5EF4-FFF2-40B4-BE49-F238E27FC236}">
                <a16:creationId xmlns:a16="http://schemas.microsoft.com/office/drawing/2014/main" id="{231E0CE9-D756-917D-ED23-117129DEC5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83135" y="26891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E02782-DA2E-CAC2-1B6C-B8760EE6A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887" y="4487026"/>
            <a:ext cx="2452479" cy="172396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ECF752-B6F2-5467-0EE0-1D9B436A0ABD}"/>
              </a:ext>
            </a:extLst>
          </p:cNvPr>
          <p:cNvSpPr/>
          <p:nvPr/>
        </p:nvSpPr>
        <p:spPr>
          <a:xfrm>
            <a:off x="8636185" y="5559255"/>
            <a:ext cx="663621" cy="3298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BBE406-32ED-F372-FF15-48917E610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03" y="4944302"/>
            <a:ext cx="4370561" cy="1229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D81DC6-40FD-D528-FBD0-4BB6C281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840" y="3533209"/>
            <a:ext cx="1143099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91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A83B3C14-EC4A-2639-69CD-C9DA12FF777C}"/>
              </a:ext>
            </a:extLst>
          </p:cNvPr>
          <p:cNvSpPr/>
          <p:nvPr/>
        </p:nvSpPr>
        <p:spPr>
          <a:xfrm>
            <a:off x="6334256" y="6065240"/>
            <a:ext cx="1289554" cy="45836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141ADD0-9BDF-5240-7DD1-BA76C127AC33}"/>
              </a:ext>
            </a:extLst>
          </p:cNvPr>
          <p:cNvSpPr/>
          <p:nvPr/>
        </p:nvSpPr>
        <p:spPr>
          <a:xfrm>
            <a:off x="9528976" y="6117262"/>
            <a:ext cx="417195" cy="2785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35A592-F3D8-17F1-A31A-F3CA8CE62569}"/>
              </a:ext>
            </a:extLst>
          </p:cNvPr>
          <p:cNvSpPr/>
          <p:nvPr/>
        </p:nvSpPr>
        <p:spPr>
          <a:xfrm>
            <a:off x="8779572" y="6117262"/>
            <a:ext cx="417195" cy="2785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9E23FFF-54B2-EC22-6CB0-0F3106EEF663}"/>
              </a:ext>
            </a:extLst>
          </p:cNvPr>
          <p:cNvSpPr/>
          <p:nvPr/>
        </p:nvSpPr>
        <p:spPr>
          <a:xfrm>
            <a:off x="8313420" y="6122740"/>
            <a:ext cx="417195" cy="2785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B312BE-D1FE-C8C8-3772-C49AA0CFECB8}"/>
              </a:ext>
            </a:extLst>
          </p:cNvPr>
          <p:cNvSpPr/>
          <p:nvPr/>
        </p:nvSpPr>
        <p:spPr>
          <a:xfrm>
            <a:off x="5924550" y="5505416"/>
            <a:ext cx="417195" cy="2785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AE4BC83-155E-1060-0DCC-3D6A1912F680}"/>
              </a:ext>
            </a:extLst>
          </p:cNvPr>
          <p:cNvSpPr/>
          <p:nvPr/>
        </p:nvSpPr>
        <p:spPr>
          <a:xfrm>
            <a:off x="7097246" y="5513564"/>
            <a:ext cx="680869" cy="2617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7513BF-8159-D908-BA9E-B2AB7BB849B9}"/>
              </a:ext>
            </a:extLst>
          </p:cNvPr>
          <p:cNvSpPr/>
          <p:nvPr/>
        </p:nvSpPr>
        <p:spPr>
          <a:xfrm>
            <a:off x="3709035" y="5535896"/>
            <a:ext cx="417195" cy="2785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457B4FA-E06F-0363-76C3-ACEC31BDDCD6}"/>
              </a:ext>
            </a:extLst>
          </p:cNvPr>
          <p:cNvSpPr/>
          <p:nvPr/>
        </p:nvSpPr>
        <p:spPr>
          <a:xfrm>
            <a:off x="4959068" y="5504039"/>
            <a:ext cx="653061" cy="310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FBA82-BDE9-3445-7623-0B88D179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365125"/>
            <a:ext cx="11903825" cy="1325563"/>
          </a:xfrm>
        </p:spPr>
        <p:txBody>
          <a:bodyPr/>
          <a:lstStyle/>
          <a:p>
            <a:pPr algn="ctr"/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Immutability</a:t>
            </a:r>
            <a:r>
              <a:rPr lang="fr-FR" dirty="0"/>
              <a:t> </a:t>
            </a:r>
            <a:r>
              <a:rPr lang="fr-FR" dirty="0" err="1"/>
              <a:t>Verifiable</a:t>
            </a:r>
            <a:r>
              <a:rPr lang="fr-FR" dirty="0"/>
              <a:t> of Past data </a:t>
            </a:r>
            <a:br>
              <a:rPr lang="fr-FR" dirty="0"/>
            </a:br>
            <a:r>
              <a:rPr lang="fr-FR" dirty="0"/>
              <a:t>... simple </a:t>
            </a:r>
            <a:r>
              <a:rPr lang="fr-FR" dirty="0" err="1"/>
              <a:t>with</a:t>
            </a:r>
            <a:r>
              <a:rPr lang="fr-FR" dirty="0"/>
              <a:t> Block </a:t>
            </a:r>
            <a:r>
              <a:rPr lang="fr-FR" dirty="0" err="1"/>
              <a:t>Hashing</a:t>
            </a:r>
            <a:r>
              <a:rPr lang="fr-FR" dirty="0"/>
              <a:t> (+ P2P </a:t>
            </a:r>
            <a:r>
              <a:rPr lang="fr-FR" dirty="0" err="1"/>
              <a:t>Replication</a:t>
            </a:r>
            <a:r>
              <a:rPr lang="fr-FR" dirty="0"/>
              <a:t>)</a:t>
            </a:r>
          </a:p>
        </p:txBody>
      </p:sp>
      <p:pic>
        <p:nvPicPr>
          <p:cNvPr id="17410" name="Picture 2" descr="Three point database vector icon | Free SVG">
            <a:extLst>
              <a:ext uri="{FF2B5EF4-FFF2-40B4-BE49-F238E27FC236}">
                <a16:creationId xmlns:a16="http://schemas.microsoft.com/office/drawing/2014/main" id="{17B376A0-8881-5601-43BF-30DACB75D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4" y="2854200"/>
            <a:ext cx="1413068" cy="141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B5F6825-A700-4F3B-B244-7A4BB098CDA3}"/>
              </a:ext>
            </a:extLst>
          </p:cNvPr>
          <p:cNvSpPr/>
          <p:nvPr/>
        </p:nvSpPr>
        <p:spPr>
          <a:xfrm rot="19702901">
            <a:off x="6572168" y="2961670"/>
            <a:ext cx="902302" cy="2892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C682AB5-9F6E-104E-E1C1-5FD1E02727DD}"/>
              </a:ext>
            </a:extLst>
          </p:cNvPr>
          <p:cNvSpPr/>
          <p:nvPr/>
        </p:nvSpPr>
        <p:spPr>
          <a:xfrm rot="21349865">
            <a:off x="6716002" y="3471094"/>
            <a:ext cx="793002" cy="2739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142D324-D759-1908-0A76-D2B045EFEBB9}"/>
              </a:ext>
            </a:extLst>
          </p:cNvPr>
          <p:cNvSpPr/>
          <p:nvPr/>
        </p:nvSpPr>
        <p:spPr>
          <a:xfrm rot="2009628">
            <a:off x="6631946" y="4047609"/>
            <a:ext cx="856152" cy="240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443E5-D9D2-EC39-38A2-47D8378606AB}"/>
              </a:ext>
            </a:extLst>
          </p:cNvPr>
          <p:cNvSpPr txBox="1"/>
          <p:nvPr/>
        </p:nvSpPr>
        <p:spPr>
          <a:xfrm>
            <a:off x="95519" y="2349486"/>
            <a:ext cx="238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, can </a:t>
            </a:r>
            <a:r>
              <a:rPr lang="fr-FR" dirty="0" err="1"/>
              <a:t>be</a:t>
            </a:r>
            <a:r>
              <a:rPr lang="fr-FR" dirty="0"/>
              <a:t> HUGE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EFFCD-7E69-CCB0-F182-8D6DE48297AE}"/>
              </a:ext>
            </a:extLst>
          </p:cNvPr>
          <p:cNvSpPr txBox="1"/>
          <p:nvPr/>
        </p:nvSpPr>
        <p:spPr>
          <a:xfrm>
            <a:off x="2605724" y="2696017"/>
            <a:ext cx="1713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split </a:t>
            </a:r>
            <a:r>
              <a:rPr lang="fr-FR" sz="2000" dirty="0" err="1"/>
              <a:t>Database</a:t>
            </a:r>
            <a:r>
              <a:rPr lang="fr-FR" sz="2000" dirty="0"/>
              <a:t> </a:t>
            </a:r>
          </a:p>
          <a:p>
            <a:r>
              <a:rPr lang="fr-FR" sz="2000" dirty="0"/>
              <a:t>in "</a:t>
            </a:r>
            <a:r>
              <a:rPr lang="fr-FR" sz="2800" b="1" dirty="0"/>
              <a:t>Blocks</a:t>
            </a:r>
            <a:r>
              <a:rPr lang="fr-FR" sz="2000" dirty="0"/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44C24-E2DC-DAB4-4B2D-4E292F10DA94}"/>
              </a:ext>
            </a:extLst>
          </p:cNvPr>
          <p:cNvSpPr txBox="1"/>
          <p:nvPr/>
        </p:nvSpPr>
        <p:spPr>
          <a:xfrm>
            <a:off x="5871161" y="2077908"/>
            <a:ext cx="296521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sz="2000" b="1" dirty="0" err="1"/>
              <a:t>replication</a:t>
            </a:r>
            <a:endParaRPr lang="fr-FR" b="1" dirty="0"/>
          </a:p>
          <a:p>
            <a:r>
              <a:rPr lang="fr-FR" dirty="0"/>
              <a:t>ex </a:t>
            </a:r>
            <a:r>
              <a:rPr lang="fr-FR" dirty="0" err="1"/>
              <a:t>using</a:t>
            </a:r>
            <a:r>
              <a:rPr lang="fr-FR" dirty="0"/>
              <a:t> Peer-To-Peer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EF6FB8-2DD7-C6CC-5597-4E3437D1A871}"/>
              </a:ext>
            </a:extLst>
          </p:cNvPr>
          <p:cNvSpPr/>
          <p:nvPr/>
        </p:nvSpPr>
        <p:spPr>
          <a:xfrm>
            <a:off x="2865385" y="3446282"/>
            <a:ext cx="868480" cy="248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6E7627-F677-7E18-3965-F82D996426DC}"/>
              </a:ext>
            </a:extLst>
          </p:cNvPr>
          <p:cNvSpPr txBox="1"/>
          <p:nvPr/>
        </p:nvSpPr>
        <p:spPr>
          <a:xfrm>
            <a:off x="3709035" y="5143534"/>
            <a:ext cx="65277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compute</a:t>
            </a:r>
            <a:r>
              <a:rPr lang="fr-FR" sz="2000" b="1" dirty="0"/>
              <a:t> all blocks HASH</a:t>
            </a:r>
          </a:p>
          <a:p>
            <a:r>
              <a:rPr lang="fr-FR" sz="2000" b="1" dirty="0"/>
              <a:t>h1 =  hash(block1),    h2 = hash(block2), ...</a:t>
            </a:r>
          </a:p>
          <a:p>
            <a:endParaRPr lang="fr-FR" sz="2000" b="1" dirty="0"/>
          </a:p>
          <a:p>
            <a:r>
              <a:rPr lang="fr-FR" sz="2000" b="1" dirty="0" err="1"/>
              <a:t>then</a:t>
            </a:r>
            <a:r>
              <a:rPr lang="fr-FR" sz="2000" b="1" dirty="0"/>
              <a:t> HASH of </a:t>
            </a:r>
            <a:r>
              <a:rPr lang="fr-FR" sz="2000" b="1" dirty="0" err="1"/>
              <a:t>HASHes</a:t>
            </a:r>
            <a:r>
              <a:rPr lang="fr-FR" sz="2000" b="1" dirty="0"/>
              <a:t>:    </a:t>
            </a:r>
            <a:r>
              <a:rPr lang="fr-FR" sz="2000" b="1" dirty="0" err="1"/>
              <a:t>GlobalHash</a:t>
            </a:r>
            <a:r>
              <a:rPr lang="fr-FR" sz="2000" b="1" dirty="0"/>
              <a:t>=hash( h1,   h2, ..., </a:t>
            </a:r>
            <a:r>
              <a:rPr lang="fr-FR" sz="2000" b="1" dirty="0" err="1"/>
              <a:t>hN</a:t>
            </a:r>
            <a:r>
              <a:rPr lang="fr-FR" sz="2000" b="1" dirty="0"/>
              <a:t>  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759224-4720-E7CD-9CF0-8F7DFFC8268F}"/>
              </a:ext>
            </a:extLst>
          </p:cNvPr>
          <p:cNvSpPr/>
          <p:nvPr/>
        </p:nvSpPr>
        <p:spPr>
          <a:xfrm rot="5400000">
            <a:off x="5001513" y="4467800"/>
            <a:ext cx="620209" cy="248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36718-5AF0-ED85-6714-B3F57D89027A}"/>
              </a:ext>
            </a:extLst>
          </p:cNvPr>
          <p:cNvSpPr/>
          <p:nvPr/>
        </p:nvSpPr>
        <p:spPr>
          <a:xfrm>
            <a:off x="4646295" y="2992956"/>
            <a:ext cx="637226" cy="315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F51808-AF38-BF08-D5FC-50D7835AD46E}"/>
              </a:ext>
            </a:extLst>
          </p:cNvPr>
          <p:cNvSpPr/>
          <p:nvPr/>
        </p:nvSpPr>
        <p:spPr>
          <a:xfrm>
            <a:off x="4798695" y="3145356"/>
            <a:ext cx="637226" cy="315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6DE095-D816-3B82-89D0-61CDC7362453}"/>
              </a:ext>
            </a:extLst>
          </p:cNvPr>
          <p:cNvSpPr/>
          <p:nvPr/>
        </p:nvSpPr>
        <p:spPr>
          <a:xfrm>
            <a:off x="4951095" y="3297756"/>
            <a:ext cx="637226" cy="315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A2DF9BE-4980-39B9-BA49-F880454292CE}"/>
              </a:ext>
            </a:extLst>
          </p:cNvPr>
          <p:cNvSpPr/>
          <p:nvPr/>
        </p:nvSpPr>
        <p:spPr>
          <a:xfrm>
            <a:off x="5103495" y="3450156"/>
            <a:ext cx="637226" cy="315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F08D5F-717C-B709-0A31-52293AFE5990}"/>
              </a:ext>
            </a:extLst>
          </p:cNvPr>
          <p:cNvSpPr/>
          <p:nvPr/>
        </p:nvSpPr>
        <p:spPr>
          <a:xfrm>
            <a:off x="5255895" y="3602556"/>
            <a:ext cx="637226" cy="315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FCA29B0-BFB1-5CFF-1DE7-ECBF958E5049}"/>
              </a:ext>
            </a:extLst>
          </p:cNvPr>
          <p:cNvSpPr/>
          <p:nvPr/>
        </p:nvSpPr>
        <p:spPr>
          <a:xfrm>
            <a:off x="5408295" y="3754956"/>
            <a:ext cx="637226" cy="315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391C8B5-A82B-88D7-1A31-F5CFB1A820BB}"/>
              </a:ext>
            </a:extLst>
          </p:cNvPr>
          <p:cNvSpPr/>
          <p:nvPr/>
        </p:nvSpPr>
        <p:spPr>
          <a:xfrm>
            <a:off x="9323604" y="2892414"/>
            <a:ext cx="637226" cy="315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7D0044-7353-07DB-6BE9-A62E1C16FF1F}"/>
              </a:ext>
            </a:extLst>
          </p:cNvPr>
          <p:cNvSpPr/>
          <p:nvPr/>
        </p:nvSpPr>
        <p:spPr>
          <a:xfrm>
            <a:off x="8691927" y="3691832"/>
            <a:ext cx="637226" cy="315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DF7B6A5-0225-DF53-141C-EF4DBF0D9157}"/>
              </a:ext>
            </a:extLst>
          </p:cNvPr>
          <p:cNvSpPr/>
          <p:nvPr/>
        </p:nvSpPr>
        <p:spPr>
          <a:xfrm>
            <a:off x="10364517" y="4046324"/>
            <a:ext cx="637226" cy="315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6EF94AB-D329-B398-2628-0CD55846DA95}"/>
              </a:ext>
            </a:extLst>
          </p:cNvPr>
          <p:cNvSpPr/>
          <p:nvPr/>
        </p:nvSpPr>
        <p:spPr>
          <a:xfrm>
            <a:off x="10294032" y="3246906"/>
            <a:ext cx="637226" cy="315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96D8B6C-8528-F6D5-6154-910E4CFAD9B7}"/>
              </a:ext>
            </a:extLst>
          </p:cNvPr>
          <p:cNvSpPr/>
          <p:nvPr/>
        </p:nvSpPr>
        <p:spPr>
          <a:xfrm>
            <a:off x="9646810" y="3556486"/>
            <a:ext cx="637226" cy="315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414" name="Picture 6" descr="undefined">
            <a:extLst>
              <a:ext uri="{FF2B5EF4-FFF2-40B4-BE49-F238E27FC236}">
                <a16:creationId xmlns:a16="http://schemas.microsoft.com/office/drawing/2014/main" id="{7171BDD6-E6C4-E118-E59F-5C10CF37B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37" y="2053196"/>
            <a:ext cx="3651042" cy="31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2FB606E-CFE4-F3ED-77BD-7B5114F172F0}"/>
              </a:ext>
            </a:extLst>
          </p:cNvPr>
          <p:cNvSpPr/>
          <p:nvPr/>
        </p:nvSpPr>
        <p:spPr>
          <a:xfrm>
            <a:off x="10514063" y="4226397"/>
            <a:ext cx="417195" cy="2785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BD81AFB-B7E6-5353-5093-89F3548B8D8F}"/>
              </a:ext>
            </a:extLst>
          </p:cNvPr>
          <p:cNvSpPr/>
          <p:nvPr/>
        </p:nvSpPr>
        <p:spPr>
          <a:xfrm>
            <a:off x="10524059" y="3336151"/>
            <a:ext cx="417195" cy="2785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7A9D6-DC1E-F653-34CE-5FC390BF4049}"/>
              </a:ext>
            </a:extLst>
          </p:cNvPr>
          <p:cNvSpPr/>
          <p:nvPr/>
        </p:nvSpPr>
        <p:spPr>
          <a:xfrm>
            <a:off x="9574954" y="3008342"/>
            <a:ext cx="417195" cy="2785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5F568A-CDD5-2B2B-1BFE-17DF2DE82479}"/>
              </a:ext>
            </a:extLst>
          </p:cNvPr>
          <p:cNvSpPr/>
          <p:nvPr/>
        </p:nvSpPr>
        <p:spPr>
          <a:xfrm>
            <a:off x="9095923" y="3766406"/>
            <a:ext cx="417195" cy="2785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AA1AC0B-208F-C598-106C-55FAE0AB3C55}"/>
              </a:ext>
            </a:extLst>
          </p:cNvPr>
          <p:cNvSpPr/>
          <p:nvPr/>
        </p:nvSpPr>
        <p:spPr>
          <a:xfrm>
            <a:off x="9837576" y="3718925"/>
            <a:ext cx="417195" cy="2785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54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7D5B-5846-8EC7-CA13-7498F1F85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fr-FR" dirty="0" err="1"/>
              <a:t>Merkle</a:t>
            </a:r>
            <a:r>
              <a:rPr lang="fr-FR" dirty="0"/>
              <a:t> </a:t>
            </a:r>
            <a:r>
              <a:rPr lang="fr-FR" dirty="0" err="1"/>
              <a:t>Tree</a:t>
            </a:r>
            <a:br>
              <a:rPr lang="fr-FR" dirty="0"/>
            </a:br>
            <a:r>
              <a:rPr lang="fr-FR" sz="4000" dirty="0" err="1"/>
              <a:t>Hashing</a:t>
            </a:r>
            <a:r>
              <a:rPr lang="fr-FR" sz="4000" dirty="0"/>
              <a:t> </a:t>
            </a:r>
            <a:r>
              <a:rPr lang="fr-FR" sz="4000" dirty="0" err="1"/>
              <a:t>Efficiently</a:t>
            </a:r>
            <a:r>
              <a:rPr lang="fr-FR" sz="4000" dirty="0"/>
              <a:t> </a:t>
            </a:r>
            <a:r>
              <a:rPr lang="fr-FR" sz="4000" dirty="0" err="1"/>
              <a:t>Huge</a:t>
            </a:r>
            <a:r>
              <a:rPr lang="fr-FR" sz="4000" dirty="0"/>
              <a:t> Blocks, Blocks of Blocks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F6B5F-B40A-9074-B876-F8E92957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78" y="1534131"/>
            <a:ext cx="8981999" cy="52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0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694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Appending</a:t>
            </a:r>
            <a:r>
              <a:rPr lang="fr-FR" dirty="0"/>
              <a:t> Blocks (commit transaction log) =</a:t>
            </a:r>
            <a:br>
              <a:rPr lang="fr-FR" dirty="0"/>
            </a:br>
            <a:r>
              <a:rPr lang="fr-FR" dirty="0"/>
              <a:t>Mining  new Blocks </a:t>
            </a:r>
            <a:r>
              <a:rPr lang="fr-FR" dirty="0" err="1"/>
              <a:t>Hashes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266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1ED55F-DDE6-9EBE-64FB-30B913481024}"/>
              </a:ext>
            </a:extLst>
          </p:cNvPr>
          <p:cNvSpPr/>
          <p:nvPr/>
        </p:nvSpPr>
        <p:spPr>
          <a:xfrm>
            <a:off x="1806633" y="2854355"/>
            <a:ext cx="1607127" cy="4267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Mining Nonce - </a:t>
            </a:r>
            <a:r>
              <a:rPr lang="fr-FR" dirty="0" err="1"/>
              <a:t>Difficulty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A42990F-D6A9-D772-81ED-BC05E6F4BF96}"/>
              </a:ext>
            </a:extLst>
          </p:cNvPr>
          <p:cNvSpPr/>
          <p:nvPr/>
        </p:nvSpPr>
        <p:spPr>
          <a:xfrm>
            <a:off x="2084596" y="3510607"/>
            <a:ext cx="993883" cy="12830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2AA32-FBD2-5C36-A482-2094EA54026E}"/>
              </a:ext>
            </a:extLst>
          </p:cNvPr>
          <p:cNvSpPr txBox="1"/>
          <p:nvPr/>
        </p:nvSpPr>
        <p:spPr>
          <a:xfrm>
            <a:off x="1823260" y="2830802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&lt;&lt;</a:t>
            </a:r>
            <a:r>
              <a:rPr lang="fr-FR" sz="2400" b="1" dirty="0"/>
              <a:t>nonce</a:t>
            </a:r>
            <a:r>
              <a:rPr lang="fr-FR" dirty="0"/>
              <a:t>&gt;&gt;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785524-AD3D-9761-3467-A7F017B5FCBC}"/>
              </a:ext>
            </a:extLst>
          </p:cNvPr>
          <p:cNvSpPr/>
          <p:nvPr/>
        </p:nvSpPr>
        <p:spPr>
          <a:xfrm>
            <a:off x="4140764" y="3908887"/>
            <a:ext cx="1493149" cy="32985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AC9875-3ABD-3FE9-350F-E0A13861359E}"/>
              </a:ext>
            </a:extLst>
          </p:cNvPr>
          <p:cNvSpPr/>
          <p:nvPr/>
        </p:nvSpPr>
        <p:spPr>
          <a:xfrm>
            <a:off x="5965724" y="3908887"/>
            <a:ext cx="663621" cy="3298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9C310-C5FD-9CB0-3E5B-0FA3AFF49C19}"/>
              </a:ext>
            </a:extLst>
          </p:cNvPr>
          <p:cNvSpPr txBox="1"/>
          <p:nvPr/>
        </p:nvSpPr>
        <p:spPr>
          <a:xfrm>
            <a:off x="4087086" y="3438852"/>
            <a:ext cx="1600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compute</a:t>
            </a:r>
            <a:r>
              <a:rPr lang="fr-FR" dirty="0"/>
              <a:t> HASH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225CB78-70BE-F810-C230-9F5388A16F42}"/>
              </a:ext>
            </a:extLst>
          </p:cNvPr>
          <p:cNvSpPr/>
          <p:nvPr/>
        </p:nvSpPr>
        <p:spPr>
          <a:xfrm rot="1747049">
            <a:off x="7104502" y="4239424"/>
            <a:ext cx="1052273" cy="32985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98D7C0-FC06-7D7A-0180-B59E7AEDFBDF}"/>
              </a:ext>
            </a:extLst>
          </p:cNvPr>
          <p:cNvSpPr/>
          <p:nvPr/>
        </p:nvSpPr>
        <p:spPr>
          <a:xfrm rot="19445728">
            <a:off x="7088337" y="3381472"/>
            <a:ext cx="1043360" cy="32985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602D8-2B1A-E4FA-B390-E209D9DF85EF}"/>
              </a:ext>
            </a:extLst>
          </p:cNvPr>
          <p:cNvSpPr txBox="1"/>
          <p:nvPr/>
        </p:nvSpPr>
        <p:spPr>
          <a:xfrm>
            <a:off x="5687589" y="4378177"/>
            <a:ext cx="1706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hash</a:t>
            </a:r>
          </a:p>
          <a:p>
            <a:r>
              <a:rPr lang="fr-FR" sz="2400" dirty="0"/>
              <a:t>00ac3b28f...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AA4FFD0-3941-5404-288E-3920B97A12F5}"/>
              </a:ext>
            </a:extLst>
          </p:cNvPr>
          <p:cNvSpPr/>
          <p:nvPr/>
        </p:nvSpPr>
        <p:spPr>
          <a:xfrm rot="16200000">
            <a:off x="5828575" y="5212597"/>
            <a:ext cx="274298" cy="360080"/>
          </a:xfrm>
          <a:prstGeom prst="leftBrac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485DD-F17C-8B46-DFCB-B78C8D33B995}"/>
              </a:ext>
            </a:extLst>
          </p:cNvPr>
          <p:cNvSpPr txBox="1"/>
          <p:nvPr/>
        </p:nvSpPr>
        <p:spPr>
          <a:xfrm>
            <a:off x="3823214" y="5575960"/>
            <a:ext cx="45676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number</a:t>
            </a:r>
            <a:r>
              <a:rPr lang="fr-FR" sz="2800" dirty="0"/>
              <a:t> of </a:t>
            </a:r>
            <a:r>
              <a:rPr lang="fr-FR" sz="2800" dirty="0" err="1"/>
              <a:t>starting</a:t>
            </a:r>
            <a:r>
              <a:rPr lang="fr-FR" sz="2800" dirty="0"/>
              <a:t> 0s </a:t>
            </a:r>
            <a:r>
              <a:rPr lang="fr-FR" sz="2800" dirty="0" err="1"/>
              <a:t>zeros</a:t>
            </a:r>
            <a:r>
              <a:rPr lang="fr-FR" sz="2800" dirty="0"/>
              <a:t> </a:t>
            </a:r>
          </a:p>
          <a:p>
            <a:r>
              <a:rPr lang="fr-FR" sz="2800" dirty="0"/>
              <a:t>          value &lt;=  </a:t>
            </a:r>
            <a:r>
              <a:rPr lang="fr-FR" sz="2800" dirty="0" err="1"/>
              <a:t>difficultyLevel</a:t>
            </a:r>
            <a:r>
              <a:rPr lang="fr-FR" sz="28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948E1-D11D-64BF-DF33-4C82E957AF5B}"/>
              </a:ext>
            </a:extLst>
          </p:cNvPr>
          <p:cNvSpPr txBox="1"/>
          <p:nvPr/>
        </p:nvSpPr>
        <p:spPr>
          <a:xfrm>
            <a:off x="6888481" y="2632035"/>
            <a:ext cx="2482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loop</a:t>
            </a:r>
            <a:r>
              <a:rPr lang="fr-FR" sz="2400" dirty="0"/>
              <a:t> </a:t>
            </a:r>
            <a:r>
              <a:rPr lang="fr-FR" sz="2400" dirty="0" err="1"/>
              <a:t>retry</a:t>
            </a:r>
            <a:r>
              <a:rPr lang="fr-FR" sz="2400" dirty="0"/>
              <a:t> </a:t>
            </a:r>
            <a:r>
              <a:rPr lang="fr-FR" sz="2400" dirty="0" err="1"/>
              <a:t>another</a:t>
            </a:r>
            <a:endParaRPr lang="fr-FR" sz="2400" dirty="0"/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5309BB0F-CFEB-5266-C4F7-9B6FF46A260D}"/>
              </a:ext>
            </a:extLst>
          </p:cNvPr>
          <p:cNvSpPr/>
          <p:nvPr/>
        </p:nvSpPr>
        <p:spPr>
          <a:xfrm flipH="1">
            <a:off x="2532611" y="1371737"/>
            <a:ext cx="5370022" cy="120875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9E878-EDF5-5F24-0239-0676F6101DA9}"/>
              </a:ext>
            </a:extLst>
          </p:cNvPr>
          <p:cNvSpPr/>
          <p:nvPr/>
        </p:nvSpPr>
        <p:spPr>
          <a:xfrm>
            <a:off x="9370827" y="2668424"/>
            <a:ext cx="1607127" cy="4267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D551D-AAD2-9431-A461-8BA4E88F7EAC}"/>
              </a:ext>
            </a:extLst>
          </p:cNvPr>
          <p:cNvSpPr txBox="1"/>
          <p:nvPr/>
        </p:nvSpPr>
        <p:spPr>
          <a:xfrm>
            <a:off x="9387454" y="2644871"/>
            <a:ext cx="1429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=nonce++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3D7FB5-9DC9-952F-52DB-59A24806FAC5}"/>
              </a:ext>
            </a:extLst>
          </p:cNvPr>
          <p:cNvSpPr txBox="1"/>
          <p:nvPr/>
        </p:nvSpPr>
        <p:spPr>
          <a:xfrm>
            <a:off x="8312728" y="4445684"/>
            <a:ext cx="120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Found</a:t>
            </a:r>
            <a:r>
              <a:rPr lang="fr-FR" sz="2400" dirty="0"/>
              <a:t> ! </a:t>
            </a:r>
          </a:p>
        </p:txBody>
      </p:sp>
      <p:pic>
        <p:nvPicPr>
          <p:cNvPr id="2050" name="Picture 2" descr="Happy mining workers : plus de 3 577 illustrations et dessins de stock  libres de droits proposés sous licence | Shutterstock">
            <a:extLst>
              <a:ext uri="{FF2B5EF4-FFF2-40B4-BE49-F238E27FC236}">
                <a16:creationId xmlns:a16="http://schemas.microsoft.com/office/drawing/2014/main" id="{8540CBAC-D9F3-3687-DA28-6C034B39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83" y="1588959"/>
            <a:ext cx="1650290" cy="178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0EDE5E-F61A-7C68-967B-59010FF4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381" y="4948774"/>
            <a:ext cx="878756" cy="88772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25031CB-F85D-6F29-5CB6-250E4B8EB68F}"/>
              </a:ext>
            </a:extLst>
          </p:cNvPr>
          <p:cNvSpPr/>
          <p:nvPr/>
        </p:nvSpPr>
        <p:spPr>
          <a:xfrm>
            <a:off x="9468196" y="4469237"/>
            <a:ext cx="1607127" cy="4267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BD00A4-2814-B48A-A9EB-01FB60730E09}"/>
              </a:ext>
            </a:extLst>
          </p:cNvPr>
          <p:cNvSpPr txBox="1"/>
          <p:nvPr/>
        </p:nvSpPr>
        <p:spPr>
          <a:xfrm>
            <a:off x="9484823" y="4445684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&lt;&lt;</a:t>
            </a:r>
            <a:r>
              <a:rPr lang="fr-FR" sz="2400" b="1" dirty="0"/>
              <a:t>nonce</a:t>
            </a:r>
            <a:r>
              <a:rPr lang="fr-FR" dirty="0"/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105509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Proof Of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28C78-1DF7-328B-DAF5-427885C3A759}"/>
              </a:ext>
            </a:extLst>
          </p:cNvPr>
          <p:cNvSpPr txBox="1"/>
          <p:nvPr/>
        </p:nvSpPr>
        <p:spPr>
          <a:xfrm>
            <a:off x="2466108" y="2787535"/>
            <a:ext cx="78354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Find</a:t>
            </a:r>
            <a:r>
              <a:rPr lang="fr-FR" sz="2800" dirty="0"/>
              <a:t> me a </a:t>
            </a:r>
            <a:r>
              <a:rPr lang="fr-FR" sz="2800" dirty="0" err="1"/>
              <a:t>nounce</a:t>
            </a:r>
            <a:r>
              <a:rPr lang="fr-FR" sz="2800" dirty="0"/>
              <a:t> </a:t>
            </a:r>
            <a:r>
              <a:rPr lang="fr-FR" sz="2800" dirty="0" err="1"/>
              <a:t>giving</a:t>
            </a:r>
            <a:r>
              <a:rPr lang="fr-FR" sz="2800" dirty="0"/>
              <a:t> 6 </a:t>
            </a:r>
            <a:r>
              <a:rPr lang="fr-FR" sz="2800" dirty="0" err="1"/>
              <a:t>zeros</a:t>
            </a:r>
            <a:r>
              <a:rPr lang="fr-FR" sz="2800" dirty="0"/>
              <a:t> in the hash for "</a:t>
            </a:r>
            <a:r>
              <a:rPr lang="fr-FR" sz="2800" dirty="0" err="1"/>
              <a:t>xyz</a:t>
            </a:r>
            <a:r>
              <a:rPr lang="fr-FR" sz="2800" dirty="0"/>
              <a:t>"</a:t>
            </a:r>
          </a:p>
          <a:p>
            <a:endParaRPr lang="fr-FR" sz="2800" dirty="0"/>
          </a:p>
          <a:p>
            <a:r>
              <a:rPr lang="fr-FR" sz="2800" dirty="0" err="1"/>
              <a:t>it</a:t>
            </a:r>
            <a:r>
              <a:rPr lang="fr-FR" sz="2800" dirty="0"/>
              <a:t> </a:t>
            </a:r>
            <a:r>
              <a:rPr lang="fr-FR" sz="2800" dirty="0" err="1"/>
              <a:t>will</a:t>
            </a:r>
            <a:r>
              <a:rPr lang="fr-FR" sz="2800" dirty="0"/>
              <a:t> </a:t>
            </a:r>
            <a:r>
              <a:rPr lang="fr-FR" sz="2800" dirty="0" err="1"/>
              <a:t>prove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did</a:t>
            </a:r>
            <a:r>
              <a:rPr lang="fr-FR" sz="2800" dirty="0"/>
              <a:t> computation </a:t>
            </a:r>
            <a:r>
              <a:rPr lang="fr-FR" sz="2800" dirty="0" err="1"/>
              <a:t>work</a:t>
            </a:r>
            <a:endParaRPr lang="fr-FR" sz="2800" dirty="0"/>
          </a:p>
          <a:p>
            <a:r>
              <a:rPr lang="fr-FR" sz="2800" dirty="0"/>
              <a:t>( proof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spend</a:t>
            </a:r>
            <a:r>
              <a:rPr lang="fr-FR" sz="2800" dirty="0"/>
              <a:t> time and </a:t>
            </a:r>
            <a:r>
              <a:rPr lang="fr-FR" sz="2800" dirty="0" err="1"/>
              <a:t>energy</a:t>
            </a:r>
            <a:r>
              <a:rPr lang="fr-FR" sz="2800" dirty="0"/>
              <a:t>, money)</a:t>
            </a:r>
          </a:p>
        </p:txBody>
      </p:sp>
    </p:spTree>
    <p:extLst>
      <p:ext uri="{BB962C8B-B14F-4D97-AF65-F5344CB8AC3E}">
        <p14:creationId xmlns:p14="http://schemas.microsoft.com/office/powerpoint/2010/main" val="3249425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BlockChain</a:t>
            </a:r>
            <a:r>
              <a:rPr lang="fr-FR" dirty="0"/>
              <a:t> =</a:t>
            </a:r>
            <a:br>
              <a:rPr lang="fr-FR" dirty="0"/>
            </a:br>
            <a:r>
              <a:rPr lang="fr-FR" dirty="0" err="1"/>
              <a:t>Chaining</a:t>
            </a:r>
            <a:r>
              <a:rPr lang="fr-FR" dirty="0"/>
              <a:t> Blocks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Hash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1F71A5-678E-4D0A-DFE9-889DF0D7A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306" y="2072641"/>
            <a:ext cx="8545605" cy="35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DFA91A-6CDF-4D8C-4D65-24B90B2912D2}"/>
              </a:ext>
            </a:extLst>
          </p:cNvPr>
          <p:cNvSpPr txBox="1"/>
          <p:nvPr/>
        </p:nvSpPr>
        <p:spPr>
          <a:xfrm>
            <a:off x="127461" y="6434051"/>
            <a:ext cx="683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credits</a:t>
            </a:r>
            <a:r>
              <a:rPr lang="fr-FR" dirty="0"/>
              <a:t>: https://www.geeksforgeeks.org/blockchain-resolving-conflicts/</a:t>
            </a:r>
          </a:p>
        </p:txBody>
      </p:sp>
    </p:spTree>
    <p:extLst>
      <p:ext uri="{BB962C8B-B14F-4D97-AF65-F5344CB8AC3E}">
        <p14:creationId xmlns:p14="http://schemas.microsoft.com/office/powerpoint/2010/main" val="1377070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a block at the end of a </a:t>
            </a:r>
            <a:r>
              <a:rPr lang="fr-FR" dirty="0" err="1"/>
              <a:t>chain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7F07A2-6815-EF59-690F-BE2AE78C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430" y="1636135"/>
            <a:ext cx="8453902" cy="45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192B9-20BB-3A5D-E0CA-6069684086D7}"/>
              </a:ext>
            </a:extLst>
          </p:cNvPr>
          <p:cNvSpPr txBox="1"/>
          <p:nvPr/>
        </p:nvSpPr>
        <p:spPr>
          <a:xfrm>
            <a:off x="127461" y="6434051"/>
            <a:ext cx="683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credits</a:t>
            </a:r>
            <a:r>
              <a:rPr lang="fr-FR" dirty="0"/>
              <a:t>: https://www.geeksforgeeks.org/blockchain-resolving-conflicts/</a:t>
            </a:r>
          </a:p>
        </p:txBody>
      </p:sp>
    </p:spTree>
    <p:extLst>
      <p:ext uri="{BB962C8B-B14F-4D97-AF65-F5344CB8AC3E}">
        <p14:creationId xmlns:p14="http://schemas.microsoft.com/office/powerpoint/2010/main" val="173445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Appending</a:t>
            </a:r>
            <a:r>
              <a:rPr lang="fr-FR" dirty="0"/>
              <a:t> Blocks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Tree</a:t>
            </a:r>
            <a:r>
              <a:rPr lang="fr-FR" dirty="0"/>
              <a:t> .. not List Chain)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088C74-B12C-B55D-A4F5-DAD6CC601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10" y="1933401"/>
            <a:ext cx="7729190" cy="38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94A2BD-2882-AA41-B420-32482A566E01}"/>
              </a:ext>
            </a:extLst>
          </p:cNvPr>
          <p:cNvSpPr txBox="1"/>
          <p:nvPr/>
        </p:nvSpPr>
        <p:spPr>
          <a:xfrm>
            <a:off x="127461" y="6434051"/>
            <a:ext cx="683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credits</a:t>
            </a:r>
            <a:r>
              <a:rPr lang="fr-FR" dirty="0"/>
              <a:t>: https://www.geeksforgeeks.org/blockchain-resolving-conflicts/</a:t>
            </a:r>
          </a:p>
        </p:txBody>
      </p:sp>
    </p:spTree>
    <p:extLst>
      <p:ext uri="{BB962C8B-B14F-4D97-AF65-F5344CB8AC3E}">
        <p14:creationId xmlns:p14="http://schemas.microsoft.com/office/powerpoint/2010/main" val="252851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22E4-C483-9552-91C1-1E797501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78" y="11781"/>
            <a:ext cx="11242964" cy="1984606"/>
          </a:xfrm>
        </p:spPr>
        <p:txBody>
          <a:bodyPr/>
          <a:lstStyle/>
          <a:p>
            <a:pPr algn="ctr"/>
            <a:r>
              <a:rPr lang="fr-FR" dirty="0"/>
              <a:t>Transaction</a:t>
            </a:r>
            <a:br>
              <a:rPr lang="fr-FR" dirty="0"/>
            </a:br>
            <a:r>
              <a:rPr lang="fr-FR" dirty="0"/>
              <a:t> =  Flow exchanges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Counterparties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D90CF-C18A-C74C-5ECF-586F8FEA3B48}"/>
              </a:ext>
            </a:extLst>
          </p:cNvPr>
          <p:cNvSpPr/>
          <p:nvPr/>
        </p:nvSpPr>
        <p:spPr>
          <a:xfrm>
            <a:off x="2698866" y="3223258"/>
            <a:ext cx="1529541" cy="1120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5FE7D-57C8-9134-1D17-317DA1338804}"/>
              </a:ext>
            </a:extLst>
          </p:cNvPr>
          <p:cNvSpPr/>
          <p:nvPr/>
        </p:nvSpPr>
        <p:spPr>
          <a:xfrm>
            <a:off x="8370917" y="3223951"/>
            <a:ext cx="1529541" cy="1120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D2CDD-7A11-7CC2-BF2B-F7A21307C6BA}"/>
              </a:ext>
            </a:extLst>
          </p:cNvPr>
          <p:cNvSpPr txBox="1"/>
          <p:nvPr/>
        </p:nvSpPr>
        <p:spPr>
          <a:xfrm>
            <a:off x="2698866" y="2853926"/>
            <a:ext cx="209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Counterparty</a:t>
            </a:r>
            <a:r>
              <a:rPr lang="fr-FR" b="1" dirty="0"/>
              <a:t> 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1258C-B5D3-7F05-1D49-3D504E0DD3F4}"/>
              </a:ext>
            </a:extLst>
          </p:cNvPr>
          <p:cNvSpPr txBox="1"/>
          <p:nvPr/>
        </p:nvSpPr>
        <p:spPr>
          <a:xfrm>
            <a:off x="8370917" y="2773570"/>
            <a:ext cx="209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Counterparty</a:t>
            </a:r>
            <a:r>
              <a:rPr lang="fr-FR" b="1" dirty="0"/>
              <a:t> 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D0023-B9E0-F269-BAB2-FF8CD4F19FE3}"/>
              </a:ext>
            </a:extLst>
          </p:cNvPr>
          <p:cNvSpPr txBox="1"/>
          <p:nvPr/>
        </p:nvSpPr>
        <p:spPr>
          <a:xfrm>
            <a:off x="796464" y="4389118"/>
            <a:ext cx="4416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Account</a:t>
            </a:r>
            <a:r>
              <a:rPr lang="fr-FR" b="1" dirty="0"/>
              <a:t> Position</a:t>
            </a:r>
          </a:p>
          <a:p>
            <a:r>
              <a:rPr lang="fr-FR" dirty="0"/>
              <a:t>= </a:t>
            </a:r>
            <a:r>
              <a:rPr lang="fr-FR" dirty="0" err="1"/>
              <a:t>sum</a:t>
            </a:r>
            <a:r>
              <a:rPr lang="fr-FR" dirty="0"/>
              <a:t> of all in/out </a:t>
            </a:r>
          </a:p>
          <a:p>
            <a:endParaRPr lang="fr-FR" dirty="0"/>
          </a:p>
          <a:p>
            <a:r>
              <a:rPr lang="fr-FR" dirty="0"/>
              <a:t>Position (EUR)   </a:t>
            </a:r>
            <a:r>
              <a:rPr lang="fr-FR" b="1" dirty="0"/>
              <a:t>-= 10 </a:t>
            </a:r>
            <a:r>
              <a:rPr lang="fr-FR" b="1" dirty="0" err="1"/>
              <a:t>EUROs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Position(</a:t>
            </a:r>
            <a:r>
              <a:rPr lang="fr-FR" dirty="0" err="1"/>
              <a:t>Stawberry</a:t>
            </a:r>
            <a:r>
              <a:rPr lang="fr-FR" dirty="0"/>
              <a:t>) += 2Kg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DE43EB3-D3A0-E533-8BFF-C742A295F3DF}"/>
              </a:ext>
            </a:extLst>
          </p:cNvPr>
          <p:cNvSpPr/>
          <p:nvPr/>
        </p:nvSpPr>
        <p:spPr>
          <a:xfrm>
            <a:off x="5043055" y="3541220"/>
            <a:ext cx="271549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FB10D7-0456-16EB-E99E-A19F00EACC4C}"/>
              </a:ext>
            </a:extLst>
          </p:cNvPr>
          <p:cNvSpPr/>
          <p:nvPr/>
        </p:nvSpPr>
        <p:spPr>
          <a:xfrm>
            <a:off x="5562601" y="2737948"/>
            <a:ext cx="1539931" cy="743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3AF0BC-7E41-3B61-CBE7-B17552D8A4D4}"/>
              </a:ext>
            </a:extLst>
          </p:cNvPr>
          <p:cNvSpPr txBox="1"/>
          <p:nvPr/>
        </p:nvSpPr>
        <p:spPr>
          <a:xfrm>
            <a:off x="5414357" y="2321966"/>
            <a:ext cx="209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Transaction Flows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DD9CE-69AF-DAAC-7D9E-41CE10D04DB2}"/>
              </a:ext>
            </a:extLst>
          </p:cNvPr>
          <p:cNvSpPr txBox="1"/>
          <p:nvPr/>
        </p:nvSpPr>
        <p:spPr>
          <a:xfrm>
            <a:off x="5724698" y="2912970"/>
            <a:ext cx="1712422" cy="376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10 EUROS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F9AB6DE-FC83-A767-B37C-56344BC2278B}"/>
              </a:ext>
            </a:extLst>
          </p:cNvPr>
          <p:cNvSpPr/>
          <p:nvPr/>
        </p:nvSpPr>
        <p:spPr>
          <a:xfrm flipH="1">
            <a:off x="5048598" y="3891047"/>
            <a:ext cx="2665612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F048AD-36A2-7958-5A04-39A912D01894}"/>
              </a:ext>
            </a:extLst>
          </p:cNvPr>
          <p:cNvSpPr/>
          <p:nvPr/>
        </p:nvSpPr>
        <p:spPr>
          <a:xfrm>
            <a:off x="5630834" y="4295704"/>
            <a:ext cx="1539931" cy="743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23345B-60D6-9E2D-735D-96E67C53C345}"/>
              </a:ext>
            </a:extLst>
          </p:cNvPr>
          <p:cNvSpPr txBox="1"/>
          <p:nvPr/>
        </p:nvSpPr>
        <p:spPr>
          <a:xfrm>
            <a:off x="5677594" y="4331057"/>
            <a:ext cx="1712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2Kg of </a:t>
            </a:r>
            <a:r>
              <a:rPr lang="fr-FR" b="1" dirty="0" err="1"/>
              <a:t>Strawberries</a:t>
            </a:r>
            <a:endParaRPr lang="fr-F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80EB3-1D77-3783-79F5-5C6A24AF7ED3}"/>
              </a:ext>
            </a:extLst>
          </p:cNvPr>
          <p:cNvSpPr txBox="1"/>
          <p:nvPr/>
        </p:nvSpPr>
        <p:spPr>
          <a:xfrm>
            <a:off x="8668617" y="4389118"/>
            <a:ext cx="3412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Account</a:t>
            </a:r>
            <a:r>
              <a:rPr lang="fr-FR" b="1" dirty="0"/>
              <a:t> Position</a:t>
            </a:r>
          </a:p>
          <a:p>
            <a:r>
              <a:rPr lang="fr-FR" dirty="0"/>
              <a:t>= </a:t>
            </a:r>
            <a:r>
              <a:rPr lang="fr-FR" dirty="0" err="1"/>
              <a:t>sum</a:t>
            </a:r>
            <a:r>
              <a:rPr lang="fr-FR" dirty="0"/>
              <a:t> of all in/out </a:t>
            </a:r>
          </a:p>
          <a:p>
            <a:endParaRPr lang="fr-FR" dirty="0"/>
          </a:p>
          <a:p>
            <a:r>
              <a:rPr lang="fr-FR" dirty="0"/>
              <a:t>Position (EUR)   </a:t>
            </a:r>
            <a:r>
              <a:rPr lang="fr-FR" b="1" dirty="0"/>
              <a:t>+= 10 </a:t>
            </a:r>
            <a:r>
              <a:rPr lang="fr-FR" b="1" dirty="0" err="1"/>
              <a:t>EUROs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Position(</a:t>
            </a:r>
            <a:r>
              <a:rPr lang="fr-FR" dirty="0" err="1"/>
              <a:t>Stawberry</a:t>
            </a:r>
            <a:r>
              <a:rPr lang="fr-FR" dirty="0"/>
              <a:t>) -= 2Kg</a:t>
            </a:r>
          </a:p>
        </p:txBody>
      </p:sp>
    </p:spTree>
    <p:extLst>
      <p:ext uri="{BB962C8B-B14F-4D97-AF65-F5344CB8AC3E}">
        <p14:creationId xmlns:p14="http://schemas.microsoft.com/office/powerpoint/2010/main" val="654517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Longest</a:t>
            </a:r>
            <a:r>
              <a:rPr lang="fr-FR" dirty="0"/>
              <a:t> Chain </a:t>
            </a:r>
            <a:r>
              <a:rPr lang="fr-FR" dirty="0" err="1"/>
              <a:t>Concensius</a:t>
            </a:r>
            <a:endParaRPr lang="fr-F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F8D558F-638F-85E9-43E6-51515E1B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049" y="1967951"/>
            <a:ext cx="8205902" cy="35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7F6EAC-E016-5779-783C-80D9AA1C010C}"/>
              </a:ext>
            </a:extLst>
          </p:cNvPr>
          <p:cNvSpPr txBox="1"/>
          <p:nvPr/>
        </p:nvSpPr>
        <p:spPr>
          <a:xfrm>
            <a:off x="127461" y="6434051"/>
            <a:ext cx="683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credits</a:t>
            </a:r>
            <a:r>
              <a:rPr lang="fr-FR" dirty="0"/>
              <a:t>: https://www.geeksforgeeks.org/blockchain-resolving-conflicts/</a:t>
            </a:r>
          </a:p>
        </p:txBody>
      </p:sp>
    </p:spTree>
    <p:extLst>
      <p:ext uri="{BB962C8B-B14F-4D97-AF65-F5344CB8AC3E}">
        <p14:creationId xmlns:p14="http://schemas.microsoft.com/office/powerpoint/2010/main" val="3312858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Conscencius</a:t>
            </a:r>
            <a:r>
              <a:rPr lang="fr-FR" dirty="0"/>
              <a:t> : </a:t>
            </a:r>
            <a:r>
              <a:rPr lang="fr-FR" dirty="0" err="1"/>
              <a:t>retain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longest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(s)</a:t>
            </a:r>
            <a:br>
              <a:rPr lang="fr-FR" dirty="0"/>
            </a:br>
            <a:r>
              <a:rPr lang="fr-FR" dirty="0" err="1"/>
              <a:t>eliminate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chains</a:t>
            </a:r>
            <a:endParaRPr lang="fr-F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5B7DBA4-8C2E-A53C-C695-EB17CEE33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95" y="2421169"/>
            <a:ext cx="9193448" cy="268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E4CDEB-E5D6-AB4A-027F-7C65C9B3B7A7}"/>
              </a:ext>
            </a:extLst>
          </p:cNvPr>
          <p:cNvSpPr txBox="1"/>
          <p:nvPr/>
        </p:nvSpPr>
        <p:spPr>
          <a:xfrm>
            <a:off x="127461" y="6434051"/>
            <a:ext cx="683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credits</a:t>
            </a:r>
            <a:r>
              <a:rPr lang="fr-FR" dirty="0"/>
              <a:t>: https://www.geeksforgeeks.org/blockchain-resolving-conflicts/</a:t>
            </a:r>
          </a:p>
        </p:txBody>
      </p:sp>
    </p:spTree>
    <p:extLst>
      <p:ext uri="{BB962C8B-B14F-4D97-AF65-F5344CB8AC3E}">
        <p14:creationId xmlns:p14="http://schemas.microsoft.com/office/powerpoint/2010/main" val="3228608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Orphan</a:t>
            </a:r>
            <a:r>
              <a:rPr lang="fr-FR" dirty="0"/>
              <a:t> Blocks ... Waste Mining for </a:t>
            </a:r>
            <a:r>
              <a:rPr lang="fr-FR" dirty="0" err="1"/>
              <a:t>nothing</a:t>
            </a:r>
            <a:endParaRPr lang="fr-FR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9CB211F-61FB-3D66-11F6-72D690047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415" y="2187978"/>
            <a:ext cx="7837170" cy="34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C11C36-9970-59F5-9160-BD6388BB0A19}"/>
              </a:ext>
            </a:extLst>
          </p:cNvPr>
          <p:cNvSpPr txBox="1"/>
          <p:nvPr/>
        </p:nvSpPr>
        <p:spPr>
          <a:xfrm>
            <a:off x="127461" y="6434051"/>
            <a:ext cx="683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credits</a:t>
            </a:r>
            <a:r>
              <a:rPr lang="fr-FR" dirty="0"/>
              <a:t>: https://www.geeksforgeeks.org/blockchain-resolving-conflicts/</a:t>
            </a:r>
          </a:p>
        </p:txBody>
      </p:sp>
    </p:spTree>
    <p:extLst>
      <p:ext uri="{BB962C8B-B14F-4D97-AF65-F5344CB8AC3E}">
        <p14:creationId xmlns:p14="http://schemas.microsoft.com/office/powerpoint/2010/main" val="1620927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Put back </a:t>
            </a:r>
            <a:r>
              <a:rPr lang="fr-FR" dirty="0" err="1"/>
              <a:t>valid</a:t>
            </a:r>
            <a:r>
              <a:rPr lang="fr-FR" dirty="0"/>
              <a:t> Transactions in Pool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C92E1-823B-6004-9FE8-00809039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77" y="1174079"/>
            <a:ext cx="7837170" cy="34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B75276AD-27EA-8EF3-605B-D84BD1CFE704}"/>
              </a:ext>
            </a:extLst>
          </p:cNvPr>
          <p:cNvSpPr/>
          <p:nvPr/>
        </p:nvSpPr>
        <p:spPr>
          <a:xfrm rot="6378968">
            <a:off x="6234545" y="4749338"/>
            <a:ext cx="1878677" cy="91440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489722-36F0-DDA6-82A7-AD7AF86DB22B}"/>
              </a:ext>
            </a:extLst>
          </p:cNvPr>
          <p:cNvSpPr/>
          <p:nvPr/>
        </p:nvSpPr>
        <p:spPr>
          <a:xfrm>
            <a:off x="4516582" y="5206538"/>
            <a:ext cx="1097280" cy="3740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57D97-3CC4-0B37-78BE-15DBED750900}"/>
              </a:ext>
            </a:extLst>
          </p:cNvPr>
          <p:cNvSpPr/>
          <p:nvPr/>
        </p:nvSpPr>
        <p:spPr>
          <a:xfrm>
            <a:off x="4668982" y="5358938"/>
            <a:ext cx="1097280" cy="3740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FE0BE6-D1E2-B6D1-FFA2-C02873C1D71A}"/>
              </a:ext>
            </a:extLst>
          </p:cNvPr>
          <p:cNvSpPr/>
          <p:nvPr/>
        </p:nvSpPr>
        <p:spPr>
          <a:xfrm>
            <a:off x="4821382" y="5511338"/>
            <a:ext cx="1097280" cy="3740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2234EF-2893-3975-14B7-B208999D187B}"/>
              </a:ext>
            </a:extLst>
          </p:cNvPr>
          <p:cNvSpPr/>
          <p:nvPr/>
        </p:nvSpPr>
        <p:spPr>
          <a:xfrm>
            <a:off x="4973782" y="5663738"/>
            <a:ext cx="1097280" cy="3740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DD9290-9B78-21EA-247D-9BC50083F925}"/>
              </a:ext>
            </a:extLst>
          </p:cNvPr>
          <p:cNvSpPr/>
          <p:nvPr/>
        </p:nvSpPr>
        <p:spPr>
          <a:xfrm>
            <a:off x="5126182" y="5816138"/>
            <a:ext cx="1097280" cy="3740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33EB6A-0D97-3C86-7BCD-FDB31DD816C7}"/>
              </a:ext>
            </a:extLst>
          </p:cNvPr>
          <p:cNvSpPr/>
          <p:nvPr/>
        </p:nvSpPr>
        <p:spPr>
          <a:xfrm>
            <a:off x="3794503" y="5029200"/>
            <a:ext cx="2676698" cy="14076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97CD3-D782-C271-D9C5-858D5F21174D}"/>
              </a:ext>
            </a:extLst>
          </p:cNvPr>
          <p:cNvSpPr txBox="1"/>
          <p:nvPr/>
        </p:nvSpPr>
        <p:spPr>
          <a:xfrm>
            <a:off x="2807978" y="4624110"/>
            <a:ext cx="3386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Waiting</a:t>
            </a:r>
            <a:r>
              <a:rPr lang="fr-FR" sz="2400" dirty="0"/>
              <a:t> Transactions Pool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E22E8E03-AFC1-CE4B-640C-5B4B38655C81}"/>
              </a:ext>
            </a:extLst>
          </p:cNvPr>
          <p:cNvSpPr/>
          <p:nvPr/>
        </p:nvSpPr>
        <p:spPr>
          <a:xfrm rot="6378968" flipH="1">
            <a:off x="7619126" y="3205382"/>
            <a:ext cx="1067421" cy="91440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A02F8F-FCFD-9516-2C21-9B3745D10138}"/>
              </a:ext>
            </a:extLst>
          </p:cNvPr>
          <p:cNvSpPr txBox="1"/>
          <p:nvPr/>
        </p:nvSpPr>
        <p:spPr>
          <a:xfrm>
            <a:off x="8719331" y="3656912"/>
            <a:ext cx="3284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OK Transaction </a:t>
            </a:r>
          </a:p>
          <a:p>
            <a:r>
              <a:rPr lang="fr-FR" sz="2400" dirty="0" err="1"/>
              <a:t>already</a:t>
            </a:r>
            <a:r>
              <a:rPr lang="fr-FR" sz="2400" dirty="0"/>
              <a:t> </a:t>
            </a:r>
            <a:r>
              <a:rPr lang="fr-FR" sz="2400" dirty="0" err="1"/>
              <a:t>included</a:t>
            </a:r>
            <a:r>
              <a:rPr lang="fr-FR" sz="2400" dirty="0"/>
              <a:t> in block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E4874-3A17-C58B-9CA9-F652F41E4F64}"/>
              </a:ext>
            </a:extLst>
          </p:cNvPr>
          <p:cNvSpPr txBox="1"/>
          <p:nvPr/>
        </p:nvSpPr>
        <p:spPr>
          <a:xfrm>
            <a:off x="8018291" y="4791039"/>
            <a:ext cx="3284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Remaining</a:t>
            </a:r>
            <a:r>
              <a:rPr lang="fr-FR" sz="2400" dirty="0"/>
              <a:t> Transactions </a:t>
            </a:r>
          </a:p>
          <a:p>
            <a:r>
              <a:rPr lang="fr-FR" sz="2400" dirty="0"/>
              <a:t>put back in Pool</a:t>
            </a:r>
          </a:p>
        </p:txBody>
      </p:sp>
    </p:spTree>
    <p:extLst>
      <p:ext uri="{BB962C8B-B14F-4D97-AF65-F5344CB8AC3E}">
        <p14:creationId xmlns:p14="http://schemas.microsoft.com/office/powerpoint/2010/main" val="1871902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7435A-88D2-3D79-9CFD-DB589D9B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Your</a:t>
            </a:r>
            <a:r>
              <a:rPr lang="fr-FR" dirty="0"/>
              <a:t> Transaction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in Block? OK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B9E6A-8C7F-106D-00BE-09007C81DFFD}"/>
              </a:ext>
            </a:extLst>
          </p:cNvPr>
          <p:cNvSpPr txBox="1"/>
          <p:nvPr/>
        </p:nvSpPr>
        <p:spPr>
          <a:xfrm>
            <a:off x="2504903" y="1968560"/>
            <a:ext cx="79378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 </a:t>
            </a:r>
            <a:r>
              <a:rPr lang="fr-FR" sz="2400" dirty="0" err="1"/>
              <a:t>pass</a:t>
            </a:r>
            <a:r>
              <a:rPr lang="fr-FR" sz="2400" dirty="0"/>
              <a:t> a transaction </a:t>
            </a:r>
            <a:r>
              <a:rPr lang="fr-FR" sz="2400" dirty="0" err="1"/>
              <a:t>payment</a:t>
            </a:r>
            <a:r>
              <a:rPr lang="fr-FR" sz="2400" dirty="0"/>
              <a:t>, </a:t>
            </a:r>
            <a:r>
              <a:rPr lang="fr-FR" sz="2400" dirty="0" err="1"/>
              <a:t>you</a:t>
            </a:r>
            <a:r>
              <a:rPr lang="fr-FR" sz="2400" dirty="0"/>
              <a:t> must: </a:t>
            </a:r>
          </a:p>
          <a:p>
            <a:endParaRPr lang="fr-FR" sz="2400" dirty="0"/>
          </a:p>
          <a:p>
            <a:r>
              <a:rPr lang="fr-FR" sz="2400" dirty="0"/>
              <a:t>1/ propose </a:t>
            </a:r>
            <a:r>
              <a:rPr lang="fr-FR" sz="2400" dirty="0" err="1"/>
              <a:t>your</a:t>
            </a:r>
            <a:r>
              <a:rPr lang="fr-FR" sz="2400" dirty="0"/>
              <a:t> RAW transaction, </a:t>
            </a:r>
            <a:r>
              <a:rPr lang="fr-FR" sz="2400" dirty="0" err="1"/>
              <a:t>sign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Private</a:t>
            </a:r>
            <a:r>
              <a:rPr lang="fr-FR" sz="2400" dirty="0"/>
              <a:t> Key</a:t>
            </a:r>
          </a:p>
          <a:p>
            <a:r>
              <a:rPr lang="fr-FR" sz="2400" dirty="0"/>
              <a:t>     (</a:t>
            </a:r>
            <a:r>
              <a:rPr lang="fr-FR" sz="2400" dirty="0" err="1"/>
              <a:t>connect</a:t>
            </a:r>
            <a:r>
              <a:rPr lang="fr-FR" sz="2400" dirty="0"/>
              <a:t> to network, </a:t>
            </a:r>
            <a:r>
              <a:rPr lang="fr-FR" sz="2400" dirty="0" err="1"/>
              <a:t>add</a:t>
            </a:r>
            <a:r>
              <a:rPr lang="fr-FR" sz="2400" dirty="0"/>
              <a:t> in Pool of Transactions)</a:t>
            </a:r>
          </a:p>
          <a:p>
            <a:endParaRPr lang="fr-FR" sz="2400" dirty="0"/>
          </a:p>
          <a:p>
            <a:r>
              <a:rPr lang="fr-FR" sz="2400" dirty="0"/>
              <a:t>2/ </a:t>
            </a:r>
            <a:r>
              <a:rPr lang="fr-FR" sz="2400" dirty="0" err="1"/>
              <a:t>your</a:t>
            </a:r>
            <a:r>
              <a:rPr lang="fr-FR" sz="2400" dirty="0"/>
              <a:t> transaction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include</a:t>
            </a:r>
            <a:r>
              <a:rPr lang="fr-FR" sz="2400" dirty="0"/>
              <a:t> a </a:t>
            </a:r>
            <a:r>
              <a:rPr lang="fr-FR" sz="2400" dirty="0" err="1"/>
              <a:t>Fee</a:t>
            </a:r>
            <a:r>
              <a:rPr lang="fr-FR" sz="2400" dirty="0"/>
              <a:t> </a:t>
            </a:r>
            <a:r>
              <a:rPr lang="fr-FR" sz="2400" dirty="0" err="1"/>
              <a:t>reward</a:t>
            </a:r>
            <a:r>
              <a:rPr lang="fr-FR" sz="2400" dirty="0"/>
              <a:t> to </a:t>
            </a:r>
            <a:r>
              <a:rPr lang="fr-FR" sz="2400" dirty="0" err="1"/>
              <a:t>Miners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</a:t>
            </a:r>
            <a:r>
              <a:rPr lang="fr-FR" sz="2400" dirty="0" err="1"/>
              <a:t>wait</a:t>
            </a:r>
            <a:r>
              <a:rPr lang="fr-FR" sz="2400" dirty="0"/>
              <a:t> for </a:t>
            </a:r>
            <a:r>
              <a:rPr lang="fr-FR" sz="2400" dirty="0" err="1"/>
              <a:t>miners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4/ &amp; </a:t>
            </a:r>
            <a:r>
              <a:rPr lang="fr-FR" sz="2400" dirty="0" err="1"/>
              <a:t>wait</a:t>
            </a:r>
            <a:r>
              <a:rPr lang="fr-FR" sz="2400" dirty="0"/>
              <a:t> MORE .... </a:t>
            </a:r>
            <a:r>
              <a:rPr lang="fr-FR" sz="2400" dirty="0" err="1"/>
              <a:t>you</a:t>
            </a:r>
            <a:r>
              <a:rPr lang="fr-FR" sz="2400" dirty="0"/>
              <a:t> must </a:t>
            </a:r>
            <a:r>
              <a:rPr lang="fr-FR" sz="2400" dirty="0" err="1"/>
              <a:t>wait</a:t>
            </a:r>
            <a:r>
              <a:rPr lang="fr-FR" sz="2400" dirty="0"/>
              <a:t> &gt;= 2-3 blocks </a:t>
            </a:r>
            <a:r>
              <a:rPr lang="fr-FR" sz="2400" dirty="0" err="1"/>
              <a:t>chain</a:t>
            </a:r>
            <a:endParaRPr lang="fr-FR" sz="2400" dirty="0"/>
          </a:p>
          <a:p>
            <a:r>
              <a:rPr lang="fr-FR" sz="2400" dirty="0"/>
              <a:t>     ( </a:t>
            </a:r>
            <a:r>
              <a:rPr lang="fr-FR" sz="2400" dirty="0" err="1"/>
              <a:t>because</a:t>
            </a:r>
            <a:r>
              <a:rPr lang="fr-FR" sz="2400" dirty="0"/>
              <a:t> 1 block </a:t>
            </a:r>
            <a:r>
              <a:rPr lang="fr-FR" sz="2400" dirty="0" err="1"/>
              <a:t>is</a:t>
            </a:r>
            <a:r>
              <a:rPr lang="fr-FR" sz="2400" dirty="0"/>
              <a:t> NOT </a:t>
            </a:r>
            <a:r>
              <a:rPr lang="fr-FR" sz="2400" dirty="0" err="1"/>
              <a:t>enough</a:t>
            </a:r>
            <a:r>
              <a:rPr lang="fr-FR" sz="2400" dirty="0"/>
              <a:t> for "commit" </a:t>
            </a:r>
            <a:r>
              <a:rPr lang="fr-FR" sz="2400" dirty="0" err="1"/>
              <a:t>garantee</a:t>
            </a:r>
            <a:r>
              <a:rPr lang="fr-FR" sz="2400" dirty="0"/>
              <a:t> !  )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08351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CONS  of  Proof Of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7CC23-19B4-B406-6F00-B04F4080DA26}"/>
              </a:ext>
            </a:extLst>
          </p:cNvPr>
          <p:cNvSpPr txBox="1"/>
          <p:nvPr/>
        </p:nvSpPr>
        <p:spPr>
          <a:xfrm>
            <a:off x="4233951" y="1568554"/>
            <a:ext cx="630788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SLOW</a:t>
            </a:r>
          </a:p>
          <a:p>
            <a:endParaRPr lang="fr-FR" sz="3200" dirty="0"/>
          </a:p>
          <a:p>
            <a:r>
              <a:rPr lang="fr-FR" sz="3200" dirty="0" err="1"/>
              <a:t>Eventually</a:t>
            </a:r>
            <a:r>
              <a:rPr lang="fr-FR" sz="3200" dirty="0"/>
              <a:t> Consistent </a:t>
            </a:r>
            <a:r>
              <a:rPr lang="fr-FR" sz="3200" dirty="0" err="1"/>
              <a:t>after</a:t>
            </a:r>
            <a:r>
              <a:rPr lang="fr-FR" sz="3200" dirty="0"/>
              <a:t> long time</a:t>
            </a:r>
          </a:p>
          <a:p>
            <a:endParaRPr lang="fr-FR" sz="3200" dirty="0"/>
          </a:p>
          <a:p>
            <a:r>
              <a:rPr lang="fr-FR" sz="3200" dirty="0"/>
              <a:t>Energy </a:t>
            </a:r>
            <a:r>
              <a:rPr lang="fr-FR" sz="3200" dirty="0" err="1"/>
              <a:t>inneficient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High </a:t>
            </a:r>
            <a:r>
              <a:rPr lang="fr-FR" sz="3200" dirty="0" err="1"/>
              <a:t>Cost</a:t>
            </a:r>
            <a:r>
              <a:rPr lang="fr-FR" sz="3200" dirty="0"/>
              <a:t> of Transactions</a:t>
            </a:r>
          </a:p>
          <a:p>
            <a:endParaRPr lang="fr-FR" sz="3200" dirty="0"/>
          </a:p>
          <a:p>
            <a:r>
              <a:rPr lang="fr-FR" sz="3200" dirty="0"/>
              <a:t>Risk of 51% Attack</a:t>
            </a:r>
          </a:p>
        </p:txBody>
      </p:sp>
    </p:spTree>
    <p:extLst>
      <p:ext uri="{BB962C8B-B14F-4D97-AF65-F5344CB8AC3E}">
        <p14:creationId xmlns:p14="http://schemas.microsoft.com/office/powerpoint/2010/main" val="2580981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BlockChain</a:t>
            </a:r>
            <a:r>
              <a:rPr lang="fr-FR" dirty="0"/>
              <a:t> </a:t>
            </a:r>
            <a:r>
              <a:rPr lang="fr-FR" dirty="0" err="1"/>
              <a:t>weaks</a:t>
            </a:r>
            <a:r>
              <a:rPr lang="fr-FR" dirty="0"/>
              <a:t> [1/4] :  </a:t>
            </a:r>
            <a:r>
              <a:rPr lang="fr-FR" b="1" dirty="0" err="1"/>
              <a:t>Slowness</a:t>
            </a:r>
            <a:endParaRPr lang="fr-F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8D9A-8A0A-F462-9701-A601308CC816}"/>
              </a:ext>
            </a:extLst>
          </p:cNvPr>
          <p:cNvSpPr txBox="1"/>
          <p:nvPr/>
        </p:nvSpPr>
        <p:spPr>
          <a:xfrm>
            <a:off x="1170190" y="1931843"/>
            <a:ext cx="103531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Proof Of Work  (ex: </a:t>
            </a:r>
            <a:r>
              <a:rPr lang="fr-FR" sz="3200" dirty="0" err="1"/>
              <a:t>BitCoin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can NOT </a:t>
            </a:r>
            <a:r>
              <a:rPr lang="fr-FR" sz="3200" dirty="0" err="1"/>
              <a:t>handle</a:t>
            </a:r>
            <a:r>
              <a:rPr lang="fr-FR" sz="3200" dirty="0"/>
              <a:t> </a:t>
            </a:r>
          </a:p>
          <a:p>
            <a:r>
              <a:rPr lang="fr-FR" sz="3200" dirty="0"/>
              <a:t>High Volumes of Transactions</a:t>
            </a:r>
          </a:p>
          <a:p>
            <a:r>
              <a:rPr lang="fr-FR" sz="3200" dirty="0"/>
              <a:t>High Frequency </a:t>
            </a:r>
            <a:r>
              <a:rPr lang="fr-FR" sz="3200" dirty="0" err="1"/>
              <a:t>Order</a:t>
            </a:r>
            <a:r>
              <a:rPr lang="fr-FR" sz="3200" dirty="0"/>
              <a:t> (like in modern Banks / Trading Places)</a:t>
            </a:r>
          </a:p>
          <a:p>
            <a:endParaRPr lang="fr-FR" sz="3200" dirty="0"/>
          </a:p>
          <a:p>
            <a:r>
              <a:rPr lang="fr-FR" sz="3200" dirty="0"/>
              <a:t>So NOT </a:t>
            </a:r>
            <a:r>
              <a:rPr lang="fr-FR" sz="3200" dirty="0" err="1"/>
              <a:t>suitable</a:t>
            </a:r>
            <a:r>
              <a:rPr lang="fr-FR" sz="3200" dirty="0"/>
              <a:t> for Modern e-Trading Economy</a:t>
            </a:r>
          </a:p>
        </p:txBody>
      </p:sp>
    </p:spTree>
    <p:extLst>
      <p:ext uri="{BB962C8B-B14F-4D97-AF65-F5344CB8AC3E}">
        <p14:creationId xmlns:p14="http://schemas.microsoft.com/office/powerpoint/2010/main" val="152131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2679B-0410-0B5E-E84B-569F5A51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SLOW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8363E-9153-39F4-3C07-657A4B9223B8}"/>
              </a:ext>
            </a:extLst>
          </p:cNvPr>
          <p:cNvSpPr txBox="1"/>
          <p:nvPr/>
        </p:nvSpPr>
        <p:spPr>
          <a:xfrm>
            <a:off x="2349730" y="2693323"/>
            <a:ext cx="923054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difficulty</a:t>
            </a:r>
            <a:r>
              <a:rPr lang="fr-FR" sz="2800" dirty="0"/>
              <a:t> </a:t>
            </a:r>
            <a:r>
              <a:rPr lang="fr-FR" sz="2800" dirty="0" err="1"/>
              <a:t>level</a:t>
            </a:r>
            <a:r>
              <a:rPr lang="fr-FR" sz="2800" dirty="0"/>
              <a:t> </a:t>
            </a:r>
            <a:r>
              <a:rPr lang="fr-FR" sz="2800" dirty="0" err="1"/>
              <a:t>adjusted</a:t>
            </a:r>
            <a:r>
              <a:rPr lang="fr-FR" sz="2800" dirty="0"/>
              <a:t> (~2weeks) </a:t>
            </a:r>
            <a:r>
              <a:rPr lang="fr-FR" sz="2800" dirty="0" err="1"/>
              <a:t>so</a:t>
            </a:r>
            <a:r>
              <a:rPr lang="fr-FR" sz="2800" dirty="0"/>
              <a:t> </a:t>
            </a:r>
            <a:r>
              <a:rPr lang="fr-FR" sz="2800" dirty="0" err="1"/>
              <a:t>that</a:t>
            </a:r>
            <a:r>
              <a:rPr lang="fr-FR" sz="2800" dirty="0"/>
              <a:t> 1 block ~10 minutes</a:t>
            </a:r>
          </a:p>
          <a:p>
            <a:endParaRPr lang="fr-FR" sz="2800" dirty="0"/>
          </a:p>
          <a:p>
            <a:r>
              <a:rPr lang="fr-FR" sz="2800" dirty="0"/>
              <a:t>must </a:t>
            </a:r>
            <a:r>
              <a:rPr lang="fr-FR" sz="2800" dirty="0" err="1"/>
              <a:t>wait</a:t>
            </a:r>
            <a:r>
              <a:rPr lang="fr-FR" sz="2800" dirty="0"/>
              <a:t> </a:t>
            </a:r>
            <a:r>
              <a:rPr lang="fr-FR" sz="2800" dirty="0" err="1"/>
              <a:t>several</a:t>
            </a:r>
            <a:r>
              <a:rPr lang="fr-FR" sz="2800" dirty="0"/>
              <a:t> blocks (</a:t>
            </a:r>
            <a:r>
              <a:rPr lang="fr-FR" sz="2800" dirty="0" err="1"/>
              <a:t>longest</a:t>
            </a:r>
            <a:r>
              <a:rPr lang="fr-FR" sz="2800" dirty="0"/>
              <a:t> </a:t>
            </a:r>
            <a:r>
              <a:rPr lang="fr-FR" sz="2800" dirty="0" err="1"/>
              <a:t>chain</a:t>
            </a:r>
            <a:r>
              <a:rPr lang="fr-FR" sz="2800" dirty="0"/>
              <a:t>)</a:t>
            </a:r>
          </a:p>
          <a:p>
            <a:endParaRPr lang="fr-FR" sz="2800" dirty="0"/>
          </a:p>
          <a:p>
            <a:r>
              <a:rPr lang="fr-FR" sz="2800" dirty="0"/>
              <a:t>1 block (=1MB) </a:t>
            </a:r>
            <a:r>
              <a:rPr lang="fr-FR" sz="2800" dirty="0" err="1"/>
              <a:t>contains</a:t>
            </a:r>
            <a:r>
              <a:rPr lang="fr-FR" sz="2800" dirty="0"/>
              <a:t> few transactions</a:t>
            </a:r>
          </a:p>
        </p:txBody>
      </p:sp>
    </p:spTree>
    <p:extLst>
      <p:ext uri="{BB962C8B-B14F-4D97-AF65-F5344CB8AC3E}">
        <p14:creationId xmlns:p14="http://schemas.microsoft.com/office/powerpoint/2010/main" val="264933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BitCoin</a:t>
            </a:r>
            <a:r>
              <a:rPr lang="fr-FR" dirty="0"/>
              <a:t>  transaction rate as of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B4B95-989A-3238-A7D7-A2E21479B903}"/>
              </a:ext>
            </a:extLst>
          </p:cNvPr>
          <p:cNvSpPr txBox="1"/>
          <p:nvPr/>
        </p:nvSpPr>
        <p:spPr>
          <a:xfrm>
            <a:off x="3319548" y="2433784"/>
            <a:ext cx="627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between</a:t>
            </a:r>
            <a:r>
              <a:rPr lang="fr-FR" sz="2800" dirty="0"/>
              <a:t>  3 to 7 transactions per second (world-</a:t>
            </a:r>
            <a:r>
              <a:rPr lang="fr-FR" sz="2800" dirty="0" err="1"/>
              <a:t>wide</a:t>
            </a:r>
            <a:r>
              <a:rPr lang="fr-FR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F6851-8546-0C13-E3C0-6E96E3B463AA}"/>
              </a:ext>
            </a:extLst>
          </p:cNvPr>
          <p:cNvSpPr txBox="1"/>
          <p:nvPr/>
        </p:nvSpPr>
        <p:spPr>
          <a:xfrm>
            <a:off x="3319548" y="3947162"/>
            <a:ext cx="7780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example</a:t>
            </a:r>
            <a:r>
              <a:rPr lang="fr-FR" sz="2800" dirty="0"/>
              <a:t> </a:t>
            </a:r>
            <a:r>
              <a:rPr lang="fr-FR" sz="2800" dirty="0" err="1"/>
              <a:t>comparison</a:t>
            </a:r>
            <a:r>
              <a:rPr lang="fr-FR" sz="2800" dirty="0"/>
              <a:t> modern e-trading Bank</a:t>
            </a:r>
          </a:p>
          <a:p>
            <a:r>
              <a:rPr lang="fr-FR" sz="2800" dirty="0"/>
              <a:t>&gt; 1000 per seconds, per place</a:t>
            </a:r>
          </a:p>
        </p:txBody>
      </p:sp>
    </p:spTree>
    <p:extLst>
      <p:ext uri="{BB962C8B-B14F-4D97-AF65-F5344CB8AC3E}">
        <p14:creationId xmlns:p14="http://schemas.microsoft.com/office/powerpoint/2010/main" val="51300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BlockChain</a:t>
            </a:r>
            <a:r>
              <a:rPr lang="fr-FR" dirty="0"/>
              <a:t> </a:t>
            </a:r>
            <a:r>
              <a:rPr lang="fr-FR" dirty="0" err="1"/>
              <a:t>weaks</a:t>
            </a:r>
            <a:r>
              <a:rPr lang="fr-FR" dirty="0"/>
              <a:t> [2/4] : </a:t>
            </a:r>
            <a:r>
              <a:rPr lang="fr-FR" b="1" dirty="0"/>
              <a:t>Energy </a:t>
            </a:r>
            <a:r>
              <a:rPr lang="fr-FR" b="1" dirty="0" err="1"/>
              <a:t>Inneficient</a:t>
            </a:r>
            <a:endParaRPr lang="fr-F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44496-F28D-96E1-3F01-593211A1CE91}"/>
              </a:ext>
            </a:extLst>
          </p:cNvPr>
          <p:cNvSpPr txBox="1"/>
          <p:nvPr/>
        </p:nvSpPr>
        <p:spPr>
          <a:xfrm>
            <a:off x="1230284" y="2632363"/>
            <a:ext cx="1033250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as of 2024, </a:t>
            </a:r>
            <a:r>
              <a:rPr lang="fr-FR" sz="3200" dirty="0" err="1"/>
              <a:t>BitCoin</a:t>
            </a:r>
            <a:r>
              <a:rPr lang="fr-FR" sz="3200" dirty="0"/>
              <a:t> consumes ~0.4% of world-</a:t>
            </a:r>
            <a:r>
              <a:rPr lang="fr-FR" sz="3200" dirty="0" err="1"/>
              <a:t>wide</a:t>
            </a:r>
            <a:r>
              <a:rPr lang="fr-FR" sz="3200" dirty="0"/>
              <a:t> </a:t>
            </a:r>
            <a:r>
              <a:rPr lang="fr-FR" sz="3200" dirty="0" err="1"/>
              <a:t>electricity</a:t>
            </a:r>
            <a:endParaRPr lang="fr-FR" sz="3200" dirty="0"/>
          </a:p>
          <a:p>
            <a:r>
              <a:rPr lang="fr-FR" sz="3200" dirty="0"/>
              <a:t>(~120 </a:t>
            </a:r>
            <a:r>
              <a:rPr lang="fr-FR" sz="3200" dirty="0" err="1"/>
              <a:t>Tera</a:t>
            </a:r>
            <a:r>
              <a:rPr lang="fr-FR" sz="3200" dirty="0"/>
              <a:t> Watt </a:t>
            </a:r>
            <a:r>
              <a:rPr lang="fr-FR" sz="3200" dirty="0" err="1"/>
              <a:t>Hour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 err="1"/>
              <a:t>similar</a:t>
            </a:r>
            <a:r>
              <a:rPr lang="fr-FR" sz="3200" dirty="0"/>
              <a:t> to a country like </a:t>
            </a:r>
            <a:r>
              <a:rPr lang="fr-FR" sz="3200" dirty="0" err="1"/>
              <a:t>Greece</a:t>
            </a:r>
            <a:r>
              <a:rPr lang="fr-FR" sz="32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061B7-9EAC-EEC9-1A84-4A698A114A69}"/>
              </a:ext>
            </a:extLst>
          </p:cNvPr>
          <p:cNvSpPr txBox="1"/>
          <p:nvPr/>
        </p:nvSpPr>
        <p:spPr>
          <a:xfrm>
            <a:off x="321425" y="6445135"/>
            <a:ext cx="557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https://www.eia.gov/todayinenergy/detail.php?id=61364</a:t>
            </a:r>
          </a:p>
        </p:txBody>
      </p:sp>
    </p:spTree>
    <p:extLst>
      <p:ext uri="{BB962C8B-B14F-4D97-AF65-F5344CB8AC3E}">
        <p14:creationId xmlns:p14="http://schemas.microsoft.com/office/powerpoint/2010/main" val="169807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22E4-C483-9552-91C1-1E797501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2964" cy="1984606"/>
          </a:xfrm>
        </p:spPr>
        <p:txBody>
          <a:bodyPr/>
          <a:lstStyle/>
          <a:p>
            <a:pPr algn="ctr"/>
            <a:r>
              <a:rPr lang="fr-FR" dirty="0" err="1"/>
              <a:t>Payment</a:t>
            </a:r>
            <a:r>
              <a:rPr lang="fr-FR" dirty="0"/>
              <a:t> =  Flow of Currency </a:t>
            </a:r>
            <a:r>
              <a:rPr lang="fr-FR" dirty="0" err="1"/>
              <a:t>only</a:t>
            </a:r>
            <a:br>
              <a:rPr lang="fr-FR" dirty="0"/>
            </a:b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Accounts</a:t>
            </a:r>
            <a:r>
              <a:rPr lang="fr-FR" dirty="0"/>
              <a:t> of </a:t>
            </a:r>
            <a:r>
              <a:rPr lang="fr-FR" dirty="0" err="1"/>
              <a:t>Counterparties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D90CF-C18A-C74C-5ECF-586F8FEA3B48}"/>
              </a:ext>
            </a:extLst>
          </p:cNvPr>
          <p:cNvSpPr/>
          <p:nvPr/>
        </p:nvSpPr>
        <p:spPr>
          <a:xfrm>
            <a:off x="2698866" y="3782983"/>
            <a:ext cx="1529541" cy="1120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5FE7D-57C8-9134-1D17-317DA1338804}"/>
              </a:ext>
            </a:extLst>
          </p:cNvPr>
          <p:cNvSpPr/>
          <p:nvPr/>
        </p:nvSpPr>
        <p:spPr>
          <a:xfrm>
            <a:off x="8370917" y="3783676"/>
            <a:ext cx="1529541" cy="1120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D2CDD-7A11-7CC2-BF2B-F7A21307C6BA}"/>
              </a:ext>
            </a:extLst>
          </p:cNvPr>
          <p:cNvSpPr txBox="1"/>
          <p:nvPr/>
        </p:nvSpPr>
        <p:spPr>
          <a:xfrm>
            <a:off x="2698866" y="3413651"/>
            <a:ext cx="209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Account</a:t>
            </a:r>
            <a:r>
              <a:rPr lang="fr-FR" b="1" dirty="0"/>
              <a:t> 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1258C-B5D3-7F05-1D49-3D504E0DD3F4}"/>
              </a:ext>
            </a:extLst>
          </p:cNvPr>
          <p:cNvSpPr txBox="1"/>
          <p:nvPr/>
        </p:nvSpPr>
        <p:spPr>
          <a:xfrm>
            <a:off x="8370917" y="3333295"/>
            <a:ext cx="209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Account</a:t>
            </a:r>
            <a:r>
              <a:rPr lang="fr-FR" b="1" dirty="0"/>
              <a:t> 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D0023-B9E0-F269-BAB2-FF8CD4F19FE3}"/>
              </a:ext>
            </a:extLst>
          </p:cNvPr>
          <p:cNvSpPr txBox="1"/>
          <p:nvPr/>
        </p:nvSpPr>
        <p:spPr>
          <a:xfrm>
            <a:off x="838200" y="4948843"/>
            <a:ext cx="4416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Account</a:t>
            </a:r>
            <a:r>
              <a:rPr lang="fr-FR" b="1" dirty="0"/>
              <a:t> Position</a:t>
            </a:r>
          </a:p>
          <a:p>
            <a:r>
              <a:rPr lang="fr-FR" dirty="0"/>
              <a:t>= </a:t>
            </a:r>
            <a:r>
              <a:rPr lang="fr-FR" dirty="0" err="1"/>
              <a:t>sum</a:t>
            </a:r>
            <a:r>
              <a:rPr lang="fr-FR" dirty="0"/>
              <a:t> of all in/out </a:t>
            </a:r>
          </a:p>
          <a:p>
            <a:endParaRPr lang="fr-FR" dirty="0"/>
          </a:p>
          <a:p>
            <a:r>
              <a:rPr lang="fr-FR" dirty="0"/>
              <a:t>Position (EUR)   </a:t>
            </a:r>
            <a:r>
              <a:rPr lang="fr-FR" b="1" dirty="0"/>
              <a:t>-= 10 </a:t>
            </a:r>
            <a:r>
              <a:rPr lang="fr-FR" b="1" dirty="0" err="1"/>
              <a:t>EUROs</a:t>
            </a:r>
            <a:endParaRPr lang="fr-FR" b="1" dirty="0"/>
          </a:p>
          <a:p>
            <a:endParaRPr lang="fr-FR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DE43EB3-D3A0-E533-8BFF-C742A295F3DF}"/>
              </a:ext>
            </a:extLst>
          </p:cNvPr>
          <p:cNvSpPr/>
          <p:nvPr/>
        </p:nvSpPr>
        <p:spPr>
          <a:xfrm>
            <a:off x="5043055" y="4100945"/>
            <a:ext cx="271549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FB10D7-0456-16EB-E99E-A19F00EACC4C}"/>
              </a:ext>
            </a:extLst>
          </p:cNvPr>
          <p:cNvSpPr/>
          <p:nvPr/>
        </p:nvSpPr>
        <p:spPr>
          <a:xfrm>
            <a:off x="5562601" y="3297673"/>
            <a:ext cx="1539931" cy="743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3AF0BC-7E41-3B61-CBE7-B17552D8A4D4}"/>
              </a:ext>
            </a:extLst>
          </p:cNvPr>
          <p:cNvSpPr txBox="1"/>
          <p:nvPr/>
        </p:nvSpPr>
        <p:spPr>
          <a:xfrm>
            <a:off x="5414357" y="2881691"/>
            <a:ext cx="209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Transaction Flows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DD9CE-69AF-DAAC-7D9E-41CE10D04DB2}"/>
              </a:ext>
            </a:extLst>
          </p:cNvPr>
          <p:cNvSpPr txBox="1"/>
          <p:nvPr/>
        </p:nvSpPr>
        <p:spPr>
          <a:xfrm>
            <a:off x="5724698" y="3472695"/>
            <a:ext cx="1712422" cy="376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10 EUROS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80EB3-1D77-3783-79F5-5C6A24AF7ED3}"/>
              </a:ext>
            </a:extLst>
          </p:cNvPr>
          <p:cNvSpPr txBox="1"/>
          <p:nvPr/>
        </p:nvSpPr>
        <p:spPr>
          <a:xfrm>
            <a:off x="8668617" y="4948843"/>
            <a:ext cx="3412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Account</a:t>
            </a:r>
            <a:r>
              <a:rPr lang="fr-FR" b="1" dirty="0"/>
              <a:t> Position</a:t>
            </a:r>
          </a:p>
          <a:p>
            <a:r>
              <a:rPr lang="fr-FR" dirty="0"/>
              <a:t>= </a:t>
            </a:r>
            <a:r>
              <a:rPr lang="fr-FR" dirty="0" err="1"/>
              <a:t>sum</a:t>
            </a:r>
            <a:r>
              <a:rPr lang="fr-FR" dirty="0"/>
              <a:t> of all in/out </a:t>
            </a:r>
          </a:p>
          <a:p>
            <a:endParaRPr lang="fr-FR" dirty="0"/>
          </a:p>
          <a:p>
            <a:r>
              <a:rPr lang="fr-FR" dirty="0"/>
              <a:t>Position (EUR)   </a:t>
            </a:r>
            <a:r>
              <a:rPr lang="fr-FR" b="1" dirty="0"/>
              <a:t>+= 10 </a:t>
            </a:r>
            <a:r>
              <a:rPr lang="fr-FR" b="1" dirty="0" err="1"/>
              <a:t>EUROs</a:t>
            </a:r>
            <a:endParaRPr lang="fr-FR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2964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229" y="487681"/>
            <a:ext cx="10515600" cy="1873134"/>
          </a:xfrm>
        </p:spPr>
        <p:txBody>
          <a:bodyPr/>
          <a:lstStyle/>
          <a:p>
            <a:pPr algn="ctr"/>
            <a:r>
              <a:rPr lang="fr-FR" dirty="0"/>
              <a:t>Mining </a:t>
            </a:r>
            <a:r>
              <a:rPr lang="fr-FR" dirty="0" err="1"/>
              <a:t>is</a:t>
            </a:r>
            <a:r>
              <a:rPr lang="fr-FR" dirty="0"/>
              <a:t> CPU (Energy </a:t>
            </a:r>
            <a:r>
              <a:rPr lang="fr-FR" dirty="0" err="1"/>
              <a:t>Consuming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Absurd</a:t>
            </a:r>
            <a:r>
              <a:rPr lang="fr-FR" dirty="0"/>
              <a:t> in a </a:t>
            </a:r>
            <a:r>
              <a:rPr lang="fr-FR" dirty="0" err="1"/>
              <a:t>Climate</a:t>
            </a:r>
            <a:r>
              <a:rPr lang="fr-FR" dirty="0"/>
              <a:t> </a:t>
            </a:r>
            <a:r>
              <a:rPr lang="fr-FR" dirty="0" err="1"/>
              <a:t>Changing</a:t>
            </a:r>
            <a:r>
              <a:rPr lang="fr-FR" dirty="0"/>
              <a:t> World</a:t>
            </a:r>
          </a:p>
        </p:txBody>
      </p:sp>
      <p:pic>
        <p:nvPicPr>
          <p:cNvPr id="3074" name="Picture 2" descr="What Is Climate Change? | Facts – Climate Change: Vital Signs of the Planet">
            <a:extLst>
              <a:ext uri="{FF2B5EF4-FFF2-40B4-BE49-F238E27FC236}">
                <a16:creationId xmlns:a16="http://schemas.microsoft.com/office/drawing/2014/main" id="{7581AD8E-3C83-ACD6-4AE5-F11452922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09" y="2720495"/>
            <a:ext cx="6035040" cy="33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CD2BF8-BA14-B123-A7FE-7EFF34D6B190}"/>
              </a:ext>
            </a:extLst>
          </p:cNvPr>
          <p:cNvSpPr txBox="1"/>
          <p:nvPr/>
        </p:nvSpPr>
        <p:spPr>
          <a:xfrm>
            <a:off x="360218" y="6317673"/>
            <a:ext cx="408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https://science.nasa.gov/climate-change/</a:t>
            </a:r>
          </a:p>
        </p:txBody>
      </p:sp>
    </p:spTree>
    <p:extLst>
      <p:ext uri="{BB962C8B-B14F-4D97-AF65-F5344CB8AC3E}">
        <p14:creationId xmlns:p14="http://schemas.microsoft.com/office/powerpoint/2010/main" val="1420560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876" y="0"/>
            <a:ext cx="12241876" cy="2438400"/>
          </a:xfrm>
        </p:spPr>
        <p:txBody>
          <a:bodyPr/>
          <a:lstStyle/>
          <a:p>
            <a:pPr algn="ctr"/>
            <a:r>
              <a:rPr lang="fr-FR" dirty="0" err="1"/>
              <a:t>BlockChain</a:t>
            </a:r>
            <a:r>
              <a:rPr lang="fr-FR" dirty="0"/>
              <a:t> </a:t>
            </a:r>
            <a:r>
              <a:rPr lang="fr-FR" dirty="0" err="1"/>
              <a:t>weaks</a:t>
            </a:r>
            <a:r>
              <a:rPr lang="fr-FR" dirty="0"/>
              <a:t> [3/4] :</a:t>
            </a:r>
            <a:br>
              <a:rPr lang="fr-FR" dirty="0"/>
            </a:br>
            <a:r>
              <a:rPr lang="fr-FR" dirty="0"/>
              <a:t>high transaction </a:t>
            </a:r>
            <a:r>
              <a:rPr lang="fr-FR" dirty="0" err="1"/>
              <a:t>costs</a:t>
            </a:r>
            <a:br>
              <a:rPr lang="fr-FR" dirty="0"/>
            </a:br>
            <a:r>
              <a:rPr lang="fr-FR" dirty="0"/>
              <a:t>( cause: slow + </a:t>
            </a:r>
            <a:r>
              <a:rPr lang="fr-FR" dirty="0" err="1"/>
              <a:t>small</a:t>
            </a:r>
            <a:r>
              <a:rPr lang="fr-FR" dirty="0"/>
              <a:t> block + high </a:t>
            </a:r>
            <a:r>
              <a:rPr lang="fr-FR" dirty="0" err="1"/>
              <a:t>energy</a:t>
            </a:r>
            <a:r>
              <a:rPr lang="fr-FR" dirty="0"/>
              <a:t> + </a:t>
            </a:r>
            <a:r>
              <a:rPr lang="fr-FR" dirty="0" err="1"/>
              <a:t>fees</a:t>
            </a:r>
            <a:r>
              <a:rPr lang="fr-FR" dirty="0"/>
              <a:t> )</a:t>
            </a:r>
            <a:br>
              <a:rPr lang="fr-FR" dirty="0"/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09BD9-E27B-8B65-D7DE-DD430AFF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839" y="2062742"/>
            <a:ext cx="6020322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05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EB30-74C8-D726-F3A5-1B8E1E0C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52452"/>
          </a:xfrm>
        </p:spPr>
        <p:txBody>
          <a:bodyPr/>
          <a:lstStyle/>
          <a:p>
            <a:pPr algn="ctr"/>
            <a:r>
              <a:rPr lang="fr-FR" dirty="0" err="1"/>
              <a:t>BlockChain</a:t>
            </a:r>
            <a:r>
              <a:rPr lang="fr-FR" dirty="0"/>
              <a:t> </a:t>
            </a:r>
            <a:r>
              <a:rPr lang="fr-FR" dirty="0" err="1"/>
              <a:t>weaks</a:t>
            </a:r>
            <a:r>
              <a:rPr lang="fr-FR" dirty="0"/>
              <a:t> [4/4] : 51% Attack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B7E12-3E37-C50A-6EC7-F99127B8C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93" y="1436903"/>
            <a:ext cx="8035201" cy="52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47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9F63A-5F5A-A3E4-C5B4-FD25510D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77"/>
            <a:ext cx="10515600" cy="1036320"/>
          </a:xfrm>
        </p:spPr>
        <p:txBody>
          <a:bodyPr/>
          <a:lstStyle/>
          <a:p>
            <a:pPr algn="ctr"/>
            <a:r>
              <a:rPr lang="fr-FR" dirty="0" err="1"/>
              <a:t>Dedicated</a:t>
            </a:r>
            <a:r>
              <a:rPr lang="fr-FR" dirty="0"/>
              <a:t> Hardware</a:t>
            </a:r>
          </a:p>
        </p:txBody>
      </p:sp>
      <p:pic>
        <p:nvPicPr>
          <p:cNvPr id="10244" name="Picture 4" descr="undefined">
            <a:extLst>
              <a:ext uri="{FF2B5EF4-FFF2-40B4-BE49-F238E27FC236}">
                <a16:creationId xmlns:a16="http://schemas.microsoft.com/office/drawing/2014/main" id="{E254B28B-1B0C-5D26-ADD3-E14DBEA2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95" y="1212272"/>
            <a:ext cx="6810895" cy="51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705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F919-36D6-189A-5CFF-779C16E3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41368"/>
          </a:xfrm>
        </p:spPr>
        <p:txBody>
          <a:bodyPr/>
          <a:lstStyle/>
          <a:p>
            <a:pPr algn="ctr"/>
            <a:r>
              <a:rPr lang="fr-FR" dirty="0"/>
              <a:t>Can (</a:t>
            </a:r>
            <a:r>
              <a:rPr lang="fr-FR" dirty="0" err="1"/>
              <a:t>Did</a:t>
            </a:r>
            <a:r>
              <a:rPr lang="fr-FR" dirty="0"/>
              <a:t>) It </a:t>
            </a:r>
            <a:r>
              <a:rPr lang="fr-FR" dirty="0" err="1"/>
              <a:t>Occur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191E4-D388-AF1C-01BB-57CC5C5D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64" y="2172391"/>
            <a:ext cx="11725683" cy="3042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EE53E4-3BD9-AFFD-9F33-1AE921CE9B3F}"/>
              </a:ext>
            </a:extLst>
          </p:cNvPr>
          <p:cNvSpPr txBox="1"/>
          <p:nvPr/>
        </p:nvSpPr>
        <p:spPr>
          <a:xfrm>
            <a:off x="193964" y="13393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https://en.wikipedia.org/wiki/Bitcoin</a:t>
            </a:r>
          </a:p>
        </p:txBody>
      </p:sp>
    </p:spTree>
    <p:extLst>
      <p:ext uri="{BB962C8B-B14F-4D97-AF65-F5344CB8AC3E}">
        <p14:creationId xmlns:p14="http://schemas.microsoft.com/office/powerpoint/2010/main" val="810180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F919-36D6-189A-5CFF-779C16E3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41368"/>
          </a:xfrm>
        </p:spPr>
        <p:txBody>
          <a:bodyPr/>
          <a:lstStyle/>
          <a:p>
            <a:pPr algn="ctr"/>
            <a:r>
              <a:rPr lang="fr-FR" dirty="0"/>
              <a:t>Mining Pool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DD358-180E-7B19-1FE8-3BD5BD66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45" y="1607892"/>
            <a:ext cx="5057086" cy="35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77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8371-98B9-BC3F-6D76-3F2DD4DB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18"/>
            <a:ext cx="10515600" cy="1318954"/>
          </a:xfrm>
        </p:spPr>
        <p:txBody>
          <a:bodyPr/>
          <a:lstStyle/>
          <a:p>
            <a:pPr algn="ctr"/>
            <a:r>
              <a:rPr lang="fr-FR" dirty="0"/>
              <a:t>Public -&gt; </a:t>
            </a:r>
            <a:r>
              <a:rPr lang="fr-FR" dirty="0" err="1"/>
              <a:t>Private</a:t>
            </a:r>
            <a:r>
              <a:rPr lang="fr-FR" dirty="0"/>
              <a:t> (</a:t>
            </a:r>
            <a:r>
              <a:rPr lang="fr-FR" dirty="0" err="1"/>
              <a:t>Permissioned</a:t>
            </a:r>
            <a:r>
              <a:rPr lang="fr-FR" dirty="0"/>
              <a:t>) Block </a:t>
            </a:r>
            <a:r>
              <a:rPr lang="fr-FR" dirty="0" err="1"/>
              <a:t>Chains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D34B9-BC7D-4748-7B63-518265AD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92" y="1645765"/>
            <a:ext cx="5056308" cy="3566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4FD82-3B59-C88E-45DE-22914E1B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17" y="1757139"/>
            <a:ext cx="5265876" cy="3166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9AEEFF-26FD-6E52-D5A4-6577228040BE}"/>
              </a:ext>
            </a:extLst>
          </p:cNvPr>
          <p:cNvSpPr txBox="1"/>
          <p:nvPr/>
        </p:nvSpPr>
        <p:spPr>
          <a:xfrm>
            <a:off x="49877" y="6488668"/>
            <a:ext cx="117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credits</a:t>
            </a:r>
            <a:r>
              <a:rPr lang="fr-FR" dirty="0"/>
              <a:t>: https://blockchainlion.com/public-vs-private-blockchain-and-consortium/</a:t>
            </a:r>
          </a:p>
        </p:txBody>
      </p:sp>
    </p:spTree>
    <p:extLst>
      <p:ext uri="{BB962C8B-B14F-4D97-AF65-F5344CB8AC3E}">
        <p14:creationId xmlns:p14="http://schemas.microsoft.com/office/powerpoint/2010/main" val="1386048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E834-A186-9DDD-7684-5B8D4FE2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Hybrid</a:t>
            </a:r>
            <a:r>
              <a:rPr lang="fr-FR" dirty="0"/>
              <a:t> </a:t>
            </a:r>
            <a:r>
              <a:rPr lang="fr-FR" dirty="0" err="1"/>
              <a:t>BlockChain</a:t>
            </a:r>
            <a:endParaRPr lang="fr-FR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1313BA3-31A5-A10A-0C83-63496E490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22" y="1690688"/>
            <a:ext cx="7274415" cy="49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66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E834-A186-9DDD-7684-5B8D4FE2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93"/>
            <a:ext cx="10515600" cy="1086197"/>
          </a:xfrm>
        </p:spPr>
        <p:txBody>
          <a:bodyPr/>
          <a:lstStyle/>
          <a:p>
            <a:pPr algn="ctr"/>
            <a:r>
              <a:rPr lang="fr-FR" dirty="0"/>
              <a:t>Consortium (</a:t>
            </a:r>
            <a:r>
              <a:rPr lang="fr-FR" dirty="0" err="1"/>
              <a:t>Federation</a:t>
            </a:r>
            <a:r>
              <a:rPr lang="fr-FR" dirty="0"/>
              <a:t>) </a:t>
            </a:r>
            <a:r>
              <a:rPr lang="fr-FR" dirty="0" err="1"/>
              <a:t>BlockChain</a:t>
            </a:r>
            <a:endParaRPr lang="fr-F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6F1847B-13D9-14D6-766D-6F9A3E1B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184" y="959904"/>
            <a:ext cx="5201631" cy="51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D202A-9F3E-3F67-C87E-8B15D5D88109}"/>
              </a:ext>
            </a:extLst>
          </p:cNvPr>
          <p:cNvSpPr txBox="1"/>
          <p:nvPr/>
        </p:nvSpPr>
        <p:spPr>
          <a:xfrm>
            <a:off x="0" y="6449875"/>
            <a:ext cx="969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https://medium.com/techskill-brew/types-of-blockchain-part-4-blockchain-basics-c0b2e40c1780</a:t>
            </a:r>
          </a:p>
        </p:txBody>
      </p:sp>
    </p:spTree>
    <p:extLst>
      <p:ext uri="{BB962C8B-B14F-4D97-AF65-F5344CB8AC3E}">
        <p14:creationId xmlns:p14="http://schemas.microsoft.com/office/powerpoint/2010/main" val="4250980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2" y="26600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Proof Of </a:t>
            </a:r>
            <a:r>
              <a:rPr lang="fr-FR" dirty="0" err="1"/>
              <a:t>Stake</a:t>
            </a:r>
            <a:br>
              <a:rPr lang="fr-FR" dirty="0"/>
            </a:br>
            <a:r>
              <a:rPr lang="fr-FR" dirty="0" err="1"/>
              <a:t>Ethereum</a:t>
            </a:r>
            <a:r>
              <a:rPr lang="fr-FR" dirty="0"/>
              <a:t> switch (2015)</a:t>
            </a:r>
          </a:p>
        </p:txBody>
      </p:sp>
    </p:spTree>
    <p:extLst>
      <p:ext uri="{BB962C8B-B14F-4D97-AF65-F5344CB8AC3E}">
        <p14:creationId xmlns:p14="http://schemas.microsoft.com/office/powerpoint/2010/main" val="359198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EFCF-CCAA-0DEC-CF7D-4213D81B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96940"/>
          </a:xfrm>
        </p:spPr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Database</a:t>
            </a:r>
            <a:r>
              <a:rPr lang="fr-FR" dirty="0"/>
              <a:t> Tables(Class) </a:t>
            </a:r>
            <a:r>
              <a:rPr lang="fr-FR" dirty="0" err="1"/>
              <a:t>Modelisation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7DADFA-059A-91A9-41EB-2E9ECD5508D4}"/>
              </a:ext>
            </a:extLst>
          </p:cNvPr>
          <p:cNvSpPr/>
          <p:nvPr/>
        </p:nvSpPr>
        <p:spPr>
          <a:xfrm>
            <a:off x="9487593" y="1981199"/>
            <a:ext cx="1529541" cy="1120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368A8-B516-1D46-0428-8C5B271CF636}"/>
              </a:ext>
            </a:extLst>
          </p:cNvPr>
          <p:cNvSpPr txBox="1"/>
          <p:nvPr/>
        </p:nvSpPr>
        <p:spPr>
          <a:xfrm>
            <a:off x="9487593" y="1611867"/>
            <a:ext cx="2094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/>
              <a:t>Counterparty</a:t>
            </a:r>
            <a:endParaRPr lang="fr-FR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66409F-7823-6C06-B234-C59A585633DF}"/>
              </a:ext>
            </a:extLst>
          </p:cNvPr>
          <p:cNvSpPr/>
          <p:nvPr/>
        </p:nvSpPr>
        <p:spPr>
          <a:xfrm>
            <a:off x="7257013" y="2720371"/>
            <a:ext cx="1529541" cy="1120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7DA09-75BE-217A-E972-CCF093DA0FD7}"/>
              </a:ext>
            </a:extLst>
          </p:cNvPr>
          <p:cNvSpPr txBox="1"/>
          <p:nvPr/>
        </p:nvSpPr>
        <p:spPr>
          <a:xfrm>
            <a:off x="7525789" y="2356949"/>
            <a:ext cx="2094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/>
              <a:t>Account</a:t>
            </a:r>
            <a:endParaRPr lang="fr-FR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29BE4-AC73-027D-1AEB-AC02AD9FB1D1}"/>
              </a:ext>
            </a:extLst>
          </p:cNvPr>
          <p:cNvSpPr/>
          <p:nvPr/>
        </p:nvSpPr>
        <p:spPr>
          <a:xfrm>
            <a:off x="1983467" y="2562295"/>
            <a:ext cx="1529541" cy="1120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D5ED3B-4B0C-5053-0DEF-396846DF04B2}"/>
              </a:ext>
            </a:extLst>
          </p:cNvPr>
          <p:cNvSpPr txBox="1"/>
          <p:nvPr/>
        </p:nvSpPr>
        <p:spPr>
          <a:xfrm>
            <a:off x="1837115" y="2119728"/>
            <a:ext cx="209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Transaction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D539F5-3998-8FEE-25C8-2DE93F18B482}"/>
              </a:ext>
            </a:extLst>
          </p:cNvPr>
          <p:cNvSpPr/>
          <p:nvPr/>
        </p:nvSpPr>
        <p:spPr>
          <a:xfrm>
            <a:off x="3937463" y="4191706"/>
            <a:ext cx="1555647" cy="1440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02F06-4FF1-3B9C-0777-F7F3CAF9A876}"/>
              </a:ext>
            </a:extLst>
          </p:cNvPr>
          <p:cNvSpPr txBox="1"/>
          <p:nvPr/>
        </p:nvSpPr>
        <p:spPr>
          <a:xfrm>
            <a:off x="3513008" y="3462770"/>
            <a:ext cx="2336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Flow </a:t>
            </a:r>
          </a:p>
          <a:p>
            <a:pPr algn="ctr"/>
            <a:r>
              <a:rPr lang="fr-FR" b="1" dirty="0"/>
              <a:t>(</a:t>
            </a:r>
            <a:r>
              <a:rPr lang="fr-FR" b="1" dirty="0" err="1"/>
              <a:t>Operation</a:t>
            </a:r>
            <a:r>
              <a:rPr lang="fr-FR" b="1" dirty="0"/>
              <a:t>, Trade)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2C4CF5-695E-2111-B35A-C88BF4B1DE0F}"/>
              </a:ext>
            </a:extLst>
          </p:cNvPr>
          <p:cNvSpPr/>
          <p:nvPr/>
        </p:nvSpPr>
        <p:spPr>
          <a:xfrm>
            <a:off x="6223463" y="5011752"/>
            <a:ext cx="1529541" cy="620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6AFA6-D36C-F414-390C-0E7E83C3418A}"/>
              </a:ext>
            </a:extLst>
          </p:cNvPr>
          <p:cNvSpPr txBox="1"/>
          <p:nvPr/>
        </p:nvSpPr>
        <p:spPr>
          <a:xfrm>
            <a:off x="5968538" y="4615191"/>
            <a:ext cx="6123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Instrument (Asset, </a:t>
            </a:r>
            <a:r>
              <a:rPr lang="fr-FR" sz="2400" b="1" dirty="0" err="1"/>
              <a:t>Underlying</a:t>
            </a:r>
            <a:r>
              <a:rPr lang="fr-FR" sz="2400" b="1" dirty="0"/>
              <a:t>, Value)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830AE-1787-DBF6-4C6C-7129910FE740}"/>
              </a:ext>
            </a:extLst>
          </p:cNvPr>
          <p:cNvCxnSpPr/>
          <p:nvPr/>
        </p:nvCxnSpPr>
        <p:spPr>
          <a:xfrm flipV="1">
            <a:off x="8786554" y="2660072"/>
            <a:ext cx="628995" cy="42963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37DED6-65BC-6E98-932B-D2160C3859C2}"/>
              </a:ext>
            </a:extLst>
          </p:cNvPr>
          <p:cNvCxnSpPr>
            <a:cxnSpLocks/>
          </p:cNvCxnSpPr>
          <p:nvPr/>
        </p:nvCxnSpPr>
        <p:spPr>
          <a:xfrm flipV="1">
            <a:off x="5545978" y="3475265"/>
            <a:ext cx="1525382" cy="79636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A04249-8587-623B-6335-CD5118D56F1D}"/>
              </a:ext>
            </a:extLst>
          </p:cNvPr>
          <p:cNvCxnSpPr>
            <a:cxnSpLocks/>
          </p:cNvCxnSpPr>
          <p:nvPr/>
        </p:nvCxnSpPr>
        <p:spPr>
          <a:xfrm flipV="1">
            <a:off x="5545978" y="3793525"/>
            <a:ext cx="1525382" cy="79636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C192E1-AD54-ED51-2D20-0033AB188F04}"/>
              </a:ext>
            </a:extLst>
          </p:cNvPr>
          <p:cNvSpPr txBox="1"/>
          <p:nvPr/>
        </p:nvSpPr>
        <p:spPr>
          <a:xfrm>
            <a:off x="6032270" y="3255392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</a:t>
            </a:r>
            <a:r>
              <a:rPr lang="fr-FR" dirty="0" err="1"/>
              <a:t>from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07BCBB-25E6-F435-AE53-2DCC98F52EA9}"/>
              </a:ext>
            </a:extLst>
          </p:cNvPr>
          <p:cNvSpPr txBox="1"/>
          <p:nvPr/>
        </p:nvSpPr>
        <p:spPr>
          <a:xfrm>
            <a:off x="6757785" y="3979786"/>
            <a:ext cx="55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to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0783EE-FB39-68C2-1D0D-FAC93FF3BEB4}"/>
              </a:ext>
            </a:extLst>
          </p:cNvPr>
          <p:cNvCxnSpPr>
            <a:cxnSpLocks/>
          </p:cNvCxnSpPr>
          <p:nvPr/>
        </p:nvCxnSpPr>
        <p:spPr>
          <a:xfrm>
            <a:off x="5588923" y="4900589"/>
            <a:ext cx="523703" cy="51716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C2ED60-7066-284D-0BE8-423E1FF0A30A}"/>
              </a:ext>
            </a:extLst>
          </p:cNvPr>
          <p:cNvSpPr txBox="1"/>
          <p:nvPr/>
        </p:nvSpPr>
        <p:spPr>
          <a:xfrm>
            <a:off x="5608665" y="5263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4771FE-DD42-C021-2711-DD406E693BE0}"/>
              </a:ext>
            </a:extLst>
          </p:cNvPr>
          <p:cNvSpPr txBox="1"/>
          <p:nvPr/>
        </p:nvSpPr>
        <p:spPr>
          <a:xfrm>
            <a:off x="2045814" y="2889833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txTimestamp</a:t>
            </a:r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154534-EE4A-7D7F-2365-E71D0DCB6E91}"/>
              </a:ext>
            </a:extLst>
          </p:cNvPr>
          <p:cNvSpPr txBox="1"/>
          <p:nvPr/>
        </p:nvSpPr>
        <p:spPr>
          <a:xfrm>
            <a:off x="2045814" y="258933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txId</a:t>
            </a:r>
            <a:endParaRPr lang="fr-FR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6FD4CF-504F-747B-6026-6FFB54D1DCAF}"/>
              </a:ext>
            </a:extLst>
          </p:cNvPr>
          <p:cNvCxnSpPr>
            <a:cxnSpLocks/>
          </p:cNvCxnSpPr>
          <p:nvPr/>
        </p:nvCxnSpPr>
        <p:spPr>
          <a:xfrm>
            <a:off x="2802268" y="3769014"/>
            <a:ext cx="1082327" cy="897196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1CB784-B284-0EE3-36CB-3C4696310E6C}"/>
              </a:ext>
            </a:extLst>
          </p:cNvPr>
          <p:cNvSpPr txBox="1"/>
          <p:nvPr/>
        </p:nvSpPr>
        <p:spPr>
          <a:xfrm>
            <a:off x="2525861" y="3719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59FEED-1E31-0043-FEA2-A956479B3DC0}"/>
              </a:ext>
            </a:extLst>
          </p:cNvPr>
          <p:cNvSpPr txBox="1"/>
          <p:nvPr/>
        </p:nvSpPr>
        <p:spPr>
          <a:xfrm>
            <a:off x="3452607" y="46000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D53117-14C5-13CD-E6C5-DC18604F8EB9}"/>
              </a:ext>
            </a:extLst>
          </p:cNvPr>
          <p:cNvSpPr txBox="1"/>
          <p:nvPr/>
        </p:nvSpPr>
        <p:spPr>
          <a:xfrm>
            <a:off x="3956351" y="4289197"/>
            <a:ext cx="1141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date</a:t>
            </a:r>
          </a:p>
          <a:p>
            <a:r>
              <a:rPr lang="fr-FR" dirty="0"/>
              <a:t>(</a:t>
            </a:r>
            <a:r>
              <a:rPr lang="fr-FR" dirty="0" err="1"/>
              <a:t>payment</a:t>
            </a:r>
            <a:r>
              <a:rPr lang="fr-FR" dirty="0"/>
              <a:t>,</a:t>
            </a:r>
          </a:p>
          <a:p>
            <a:r>
              <a:rPr lang="fr-FR" dirty="0" err="1"/>
              <a:t>delivery</a:t>
            </a:r>
            <a:r>
              <a:rPr lang="fr-FR" dirty="0"/>
              <a:t>..)</a:t>
            </a:r>
          </a:p>
          <a:p>
            <a:r>
              <a:rPr lang="fr-FR" dirty="0" err="1"/>
              <a:t>quantity</a:t>
            </a:r>
            <a:endParaRPr lang="fr-FR" dirty="0"/>
          </a:p>
          <a:p>
            <a:endParaRPr lang="fr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F5912-1012-FE38-F2EF-0A63576E383C}"/>
              </a:ext>
            </a:extLst>
          </p:cNvPr>
          <p:cNvSpPr txBox="1"/>
          <p:nvPr/>
        </p:nvSpPr>
        <p:spPr>
          <a:xfrm>
            <a:off x="9069483" y="2948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121F12-853A-B3E6-435F-5CCB99BB0C92}"/>
              </a:ext>
            </a:extLst>
          </p:cNvPr>
          <p:cNvSpPr txBox="1"/>
          <p:nvPr/>
        </p:nvSpPr>
        <p:spPr>
          <a:xfrm>
            <a:off x="5608665" y="601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Currency, </a:t>
            </a:r>
            <a:r>
              <a:rPr lang="fr-FR" sz="1800" b="1" dirty="0" err="1"/>
              <a:t>Commodity</a:t>
            </a:r>
            <a:r>
              <a:rPr lang="fr-FR" sz="1800" b="1" dirty="0"/>
              <a:t>, </a:t>
            </a:r>
            <a:r>
              <a:rPr lang="fr-FR" sz="1800" b="1" dirty="0" err="1"/>
              <a:t>Equity</a:t>
            </a:r>
            <a:r>
              <a:rPr lang="fr-FR" sz="1800" b="1" dirty="0"/>
              <a:t>, Bond, Option, ..</a:t>
            </a:r>
            <a:endParaRPr lang="fr-FR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DADDCC5-87A6-D654-BA9D-F5DF81E64DED}"/>
              </a:ext>
            </a:extLst>
          </p:cNvPr>
          <p:cNvCxnSpPr>
            <a:cxnSpLocks/>
          </p:cNvCxnSpPr>
          <p:nvPr/>
        </p:nvCxnSpPr>
        <p:spPr>
          <a:xfrm flipV="1">
            <a:off x="6173763" y="5719682"/>
            <a:ext cx="542921" cy="34497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4BCE5-2133-A1D3-3D76-AF71CD5DF0C2}"/>
              </a:ext>
            </a:extLst>
          </p:cNvPr>
          <p:cNvCxnSpPr>
            <a:cxnSpLocks/>
          </p:cNvCxnSpPr>
          <p:nvPr/>
        </p:nvCxnSpPr>
        <p:spPr>
          <a:xfrm flipH="1" flipV="1">
            <a:off x="6899564" y="5719682"/>
            <a:ext cx="88669" cy="42246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EA5DB4-9AFD-FD24-BD60-38AABC1A2821}"/>
              </a:ext>
            </a:extLst>
          </p:cNvPr>
          <p:cNvCxnSpPr>
            <a:cxnSpLocks/>
          </p:cNvCxnSpPr>
          <p:nvPr/>
        </p:nvCxnSpPr>
        <p:spPr>
          <a:xfrm flipH="1" flipV="1">
            <a:off x="7140633" y="5719682"/>
            <a:ext cx="612371" cy="34497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BE35BAF-D961-52B5-6A95-0016F9017525}"/>
              </a:ext>
            </a:extLst>
          </p:cNvPr>
          <p:cNvCxnSpPr>
            <a:cxnSpLocks/>
          </p:cNvCxnSpPr>
          <p:nvPr/>
        </p:nvCxnSpPr>
        <p:spPr>
          <a:xfrm flipH="1" flipV="1">
            <a:off x="7446818" y="5728627"/>
            <a:ext cx="871451" cy="33602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843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C04A-5226-5A34-F775-A3408C11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PoW</a:t>
            </a:r>
            <a:r>
              <a:rPr lang="fr-FR" dirty="0"/>
              <a:t> -&gt; </a:t>
            </a:r>
            <a:r>
              <a:rPr lang="fr-FR" dirty="0" err="1"/>
              <a:t>PoS</a:t>
            </a:r>
            <a:r>
              <a:rPr lang="fr-FR" dirty="0"/>
              <a:t> (Proof Of </a:t>
            </a:r>
            <a:r>
              <a:rPr lang="fr-FR" dirty="0" err="1"/>
              <a:t>Stake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93DCF-FCF3-E837-4352-D6260BFA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7" y="2281569"/>
            <a:ext cx="10991194" cy="244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6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A3CE-2C74-A0A9-DA8F-64A51658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23" y="-227849"/>
            <a:ext cx="10515600" cy="1142249"/>
          </a:xfrm>
        </p:spPr>
        <p:txBody>
          <a:bodyPr/>
          <a:lstStyle/>
          <a:p>
            <a:pPr algn="ctr"/>
            <a:r>
              <a:rPr lang="fr-FR" dirty="0" err="1"/>
              <a:t>PoS</a:t>
            </a:r>
            <a:r>
              <a:rPr lang="fr-FR" dirty="0"/>
              <a:t> Variants : Chain-</a:t>
            </a:r>
            <a:r>
              <a:rPr lang="fr-FR" dirty="0" err="1"/>
              <a:t>based</a:t>
            </a:r>
            <a:r>
              <a:rPr lang="fr-FR" dirty="0"/>
              <a:t>, </a:t>
            </a:r>
            <a:r>
              <a:rPr lang="fr-FR" dirty="0" err="1"/>
              <a:t>Nominated</a:t>
            </a:r>
            <a:r>
              <a:rPr lang="fr-FR" dirty="0"/>
              <a:t>,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0C517-2056-DBA8-68B7-EC4A0982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30" y="768277"/>
            <a:ext cx="7601654" cy="60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38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9942"/>
          </a:xfrm>
        </p:spPr>
        <p:txBody>
          <a:bodyPr/>
          <a:lstStyle/>
          <a:p>
            <a:pPr algn="ctr"/>
            <a:r>
              <a:rPr lang="fr-FR" dirty="0"/>
              <a:t>Proof of Work vs </a:t>
            </a:r>
            <a:r>
              <a:rPr lang="fr-FR" dirty="0" err="1"/>
              <a:t>Stake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3F720-6CD8-3364-01DD-FACDE87A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277" y="773002"/>
            <a:ext cx="6135388" cy="603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64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778" y="2626822"/>
            <a:ext cx="7568738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dirty="0" err="1"/>
              <a:t>BitCoin</a:t>
            </a:r>
            <a:endParaRPr lang="fr-FR" sz="4800" dirty="0"/>
          </a:p>
        </p:txBody>
      </p:sp>
      <p:pic>
        <p:nvPicPr>
          <p:cNvPr id="19458" name="Picture 2" descr="Bitcoin - Wikipedia">
            <a:extLst>
              <a:ext uri="{FF2B5EF4-FFF2-40B4-BE49-F238E27FC236}">
                <a16:creationId xmlns:a16="http://schemas.microsoft.com/office/drawing/2014/main" id="{3415EEE7-BAD8-770D-2D21-CDA6BCE3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04" y="2785832"/>
            <a:ext cx="1166553" cy="116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673EBA81-8BFB-93D1-1625-6EBD0A27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27" y="2761288"/>
            <a:ext cx="1204480" cy="11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40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22" y="0"/>
            <a:ext cx="12064538" cy="1325563"/>
          </a:xfrm>
        </p:spPr>
        <p:txBody>
          <a:bodyPr/>
          <a:lstStyle/>
          <a:p>
            <a:pPr algn="ctr"/>
            <a:r>
              <a:rPr lang="fr-FR" dirty="0" err="1"/>
              <a:t>BitCoin</a:t>
            </a:r>
            <a:r>
              <a:rPr lang="fr-FR" dirty="0"/>
              <a:t> = first crypto money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DBBB3-2FA3-71B7-D4BD-251660B0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87" y="1024991"/>
            <a:ext cx="9666808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45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E8D2-3293-CF76-9DEC-78C020C8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BitCoin</a:t>
            </a:r>
            <a:r>
              <a:rPr lang="fr-FR" dirty="0"/>
              <a:t> Origin / (</a:t>
            </a:r>
            <a:r>
              <a:rPr lang="fr-FR" dirty="0" err="1"/>
              <a:t>fictious</a:t>
            </a:r>
            <a:r>
              <a:rPr lang="fr-FR" dirty="0"/>
              <a:t>) </a:t>
            </a:r>
            <a:r>
              <a:rPr lang="fr-FR" dirty="0" err="1"/>
              <a:t>Author</a:t>
            </a:r>
            <a:r>
              <a:rPr lang="fr-FR" dirty="0"/>
              <a:t> 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7CD99-8301-ADC7-C571-8E55469B8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96" y="1499537"/>
            <a:ext cx="8192635" cy="51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54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Legal ... but </a:t>
            </a:r>
            <a:r>
              <a:rPr lang="fr-FR" dirty="0" err="1"/>
              <a:t>controversial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6DF2-ACE9-6A9C-0CC0-32723D7D45B3}"/>
              </a:ext>
            </a:extLst>
          </p:cNvPr>
          <p:cNvSpPr txBox="1"/>
          <p:nvPr/>
        </p:nvSpPr>
        <p:spPr>
          <a:xfrm>
            <a:off x="3574472" y="1723505"/>
            <a:ext cx="707841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legal</a:t>
            </a:r>
            <a:r>
              <a:rPr lang="fr-FR" sz="2400" dirty="0"/>
              <a:t> in </a:t>
            </a:r>
            <a:r>
              <a:rPr lang="fr-FR" sz="2400" dirty="0" err="1"/>
              <a:t>many</a:t>
            </a:r>
            <a:r>
              <a:rPr lang="fr-FR" sz="2400" dirty="0"/>
              <a:t> countries</a:t>
            </a:r>
          </a:p>
          <a:p>
            <a:endParaRPr lang="fr-FR" sz="2400" dirty="0"/>
          </a:p>
          <a:p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controversial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used</a:t>
            </a:r>
            <a:r>
              <a:rPr lang="fr-FR" sz="2400" dirty="0"/>
              <a:t> by </a:t>
            </a:r>
            <a:r>
              <a:rPr lang="fr-FR" sz="2400" dirty="0" err="1"/>
              <a:t>too</a:t>
            </a:r>
            <a:r>
              <a:rPr lang="fr-FR" sz="2400" dirty="0"/>
              <a:t> </a:t>
            </a:r>
            <a:r>
              <a:rPr lang="fr-FR" sz="2400" dirty="0" err="1"/>
              <a:t>many</a:t>
            </a:r>
            <a:r>
              <a:rPr lang="fr-FR" sz="2400" dirty="0"/>
              <a:t> </a:t>
            </a:r>
            <a:r>
              <a:rPr lang="fr-FR" sz="2400" dirty="0" err="1"/>
              <a:t>illegal</a:t>
            </a:r>
            <a:r>
              <a:rPr lang="fr-FR" sz="2400" dirty="0"/>
              <a:t> parties (for </a:t>
            </a:r>
            <a:r>
              <a:rPr lang="fr-FR" sz="2400" dirty="0" err="1"/>
              <a:t>anonymous</a:t>
            </a:r>
            <a:r>
              <a:rPr lang="fr-FR" sz="2400" dirty="0"/>
              <a:t> </a:t>
            </a:r>
            <a:r>
              <a:rPr lang="fr-FR" sz="2400" dirty="0" err="1"/>
              <a:t>safety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 err="1"/>
              <a:t>authorized</a:t>
            </a:r>
            <a:r>
              <a:rPr lang="fr-FR" sz="2400" dirty="0"/>
              <a:t> as ETF </a:t>
            </a:r>
            <a:r>
              <a:rPr lang="fr-FR" sz="2400" dirty="0" err="1"/>
              <a:t>since</a:t>
            </a:r>
            <a:r>
              <a:rPr lang="fr-FR" sz="2400" dirty="0"/>
              <a:t> 2024</a:t>
            </a:r>
          </a:p>
          <a:p>
            <a:endParaRPr lang="fr-FR" sz="2400" dirty="0"/>
          </a:p>
          <a:p>
            <a:r>
              <a:rPr lang="fr-FR" sz="2400" dirty="0" err="1"/>
              <a:t>used</a:t>
            </a:r>
            <a:r>
              <a:rPr lang="fr-FR" sz="2400" dirty="0"/>
              <a:t> as </a:t>
            </a:r>
            <a:r>
              <a:rPr lang="fr-FR" sz="2400" dirty="0" err="1"/>
              <a:t>investment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</a:t>
            </a:r>
            <a:r>
              <a:rPr lang="fr-FR" sz="2400" dirty="0" err="1"/>
              <a:t>payment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economic</a:t>
            </a:r>
            <a:r>
              <a:rPr lang="fr-FR" sz="2400" dirty="0"/>
              <a:t> </a:t>
            </a:r>
            <a:r>
              <a:rPr lang="fr-FR" sz="2400" dirty="0" err="1"/>
              <a:t>speculative</a:t>
            </a:r>
            <a:r>
              <a:rPr lang="fr-FR" sz="2400" dirty="0"/>
              <a:t> </a:t>
            </a:r>
            <a:r>
              <a:rPr lang="fr-FR" sz="2400" dirty="0" err="1"/>
              <a:t>bubble</a:t>
            </a:r>
            <a:r>
              <a:rPr lang="fr-F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4315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4895"/>
          </a:xfrm>
        </p:spPr>
        <p:txBody>
          <a:bodyPr/>
          <a:lstStyle/>
          <a:p>
            <a:pPr algn="ctr"/>
            <a:r>
              <a:rPr lang="fr-FR" dirty="0"/>
              <a:t>Dev 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A8967-3579-86D6-1609-24960F4A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2" y="582386"/>
            <a:ext cx="11724386" cy="62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4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4771"/>
          </a:xfrm>
        </p:spPr>
        <p:txBody>
          <a:bodyPr/>
          <a:lstStyle/>
          <a:p>
            <a:pPr algn="ctr"/>
            <a:r>
              <a:rPr lang="fr-FR" dirty="0"/>
              <a:t>Block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3861C-1F11-E76D-358D-6937F17A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376" y="689603"/>
            <a:ext cx="6763336" cy="5799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47A0F1-7B11-80D8-85D9-A3D33935A497}"/>
              </a:ext>
            </a:extLst>
          </p:cNvPr>
          <p:cNvSpPr txBox="1"/>
          <p:nvPr/>
        </p:nvSpPr>
        <p:spPr>
          <a:xfrm>
            <a:off x="127461" y="6413758"/>
            <a:ext cx="559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https://developer.bitcoin.org/reference/block_chain.html</a:t>
            </a:r>
          </a:p>
        </p:txBody>
      </p:sp>
    </p:spTree>
    <p:extLst>
      <p:ext uri="{BB962C8B-B14F-4D97-AF65-F5344CB8AC3E}">
        <p14:creationId xmlns:p14="http://schemas.microsoft.com/office/powerpoint/2010/main" val="4193864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Block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8B700-B5A1-A0D3-50D3-8038F6FE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55" y="1782821"/>
            <a:ext cx="10021040" cy="29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9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EFDC-DB1D-FC85-2660-A5B27F27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Simplified</a:t>
            </a:r>
            <a:r>
              <a:rPr lang="fr-FR" dirty="0"/>
              <a:t> Transaction 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DF6DD-739B-F04B-599F-C2328CBCB762}"/>
              </a:ext>
            </a:extLst>
          </p:cNvPr>
          <p:cNvSpPr txBox="1"/>
          <p:nvPr/>
        </p:nvSpPr>
        <p:spPr>
          <a:xfrm>
            <a:off x="3230881" y="2599112"/>
            <a:ext cx="59960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at </a:t>
            </a:r>
            <a:r>
              <a:rPr lang="fr-FR" dirty="0" err="1"/>
              <a:t>yyyy</a:t>
            </a:r>
            <a:r>
              <a:rPr lang="fr-FR" dirty="0"/>
              <a:t>/mm/dd    Account#1   </a:t>
            </a:r>
            <a:r>
              <a:rPr lang="fr-FR" dirty="0" err="1"/>
              <a:t>pay</a:t>
            </a:r>
            <a:r>
              <a:rPr lang="fr-FR" dirty="0"/>
              <a:t>  10 </a:t>
            </a:r>
            <a:r>
              <a:rPr lang="fr-FR" dirty="0" err="1"/>
              <a:t>EUROs</a:t>
            </a:r>
            <a:r>
              <a:rPr lang="fr-FR" dirty="0"/>
              <a:t>  to  Account#2</a:t>
            </a:r>
          </a:p>
          <a:p>
            <a:endParaRPr lang="fr-FR" dirty="0"/>
          </a:p>
          <a:p>
            <a:r>
              <a:rPr lang="fr-FR" dirty="0"/>
              <a:t>at </a:t>
            </a:r>
            <a:r>
              <a:rPr lang="fr-FR" dirty="0" err="1"/>
              <a:t>yyyy</a:t>
            </a:r>
            <a:r>
              <a:rPr lang="fr-FR" dirty="0"/>
              <a:t>/mm/dd    Account#25   </a:t>
            </a:r>
            <a:r>
              <a:rPr lang="fr-FR" dirty="0" err="1"/>
              <a:t>pay</a:t>
            </a:r>
            <a:r>
              <a:rPr lang="fr-FR" dirty="0"/>
              <a:t>  20 </a:t>
            </a:r>
            <a:r>
              <a:rPr lang="fr-FR" dirty="0" err="1"/>
              <a:t>EUROs</a:t>
            </a:r>
            <a:r>
              <a:rPr lang="fr-FR" dirty="0"/>
              <a:t>  to  Account#7</a:t>
            </a:r>
          </a:p>
          <a:p>
            <a:endParaRPr lang="fr-FR" dirty="0"/>
          </a:p>
          <a:p>
            <a:r>
              <a:rPr lang="fr-FR" dirty="0"/>
              <a:t>at </a:t>
            </a:r>
            <a:r>
              <a:rPr lang="fr-FR" dirty="0" err="1"/>
              <a:t>yyyy</a:t>
            </a:r>
            <a:r>
              <a:rPr lang="fr-FR" dirty="0"/>
              <a:t>/mm/dd    Account#14   </a:t>
            </a:r>
            <a:r>
              <a:rPr lang="fr-FR" dirty="0" err="1"/>
              <a:t>pay</a:t>
            </a:r>
            <a:r>
              <a:rPr lang="fr-FR" dirty="0"/>
              <a:t>  600 </a:t>
            </a:r>
            <a:r>
              <a:rPr lang="fr-FR" dirty="0" err="1"/>
              <a:t>EUROs</a:t>
            </a:r>
            <a:r>
              <a:rPr lang="fr-FR" dirty="0"/>
              <a:t>  to  Account#9</a:t>
            </a:r>
          </a:p>
          <a:p>
            <a:endParaRPr lang="fr-FR" dirty="0"/>
          </a:p>
          <a:p>
            <a:r>
              <a:rPr lang="fr-FR" dirty="0"/>
              <a:t>at </a:t>
            </a:r>
            <a:r>
              <a:rPr lang="fr-FR" dirty="0" err="1"/>
              <a:t>yyyy</a:t>
            </a:r>
            <a:r>
              <a:rPr lang="fr-FR" dirty="0"/>
              <a:t>/mm/dd    Account#14   </a:t>
            </a:r>
            <a:r>
              <a:rPr lang="fr-FR" dirty="0" err="1"/>
              <a:t>pay</a:t>
            </a:r>
            <a:r>
              <a:rPr lang="fr-FR" dirty="0"/>
              <a:t>  600 </a:t>
            </a:r>
            <a:r>
              <a:rPr lang="fr-FR" dirty="0" err="1"/>
              <a:t>EUROs</a:t>
            </a:r>
            <a:r>
              <a:rPr lang="fr-FR" dirty="0"/>
              <a:t>  to  Account#9</a:t>
            </a:r>
          </a:p>
          <a:p>
            <a:endParaRPr lang="fr-FR" dirty="0"/>
          </a:p>
          <a:p>
            <a:r>
              <a:rPr lang="fr-FR" dirty="0"/>
              <a:t>...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B7E900C-1C38-A6B5-4515-1618FC5CA527}"/>
              </a:ext>
            </a:extLst>
          </p:cNvPr>
          <p:cNvSpPr/>
          <p:nvPr/>
        </p:nvSpPr>
        <p:spPr>
          <a:xfrm>
            <a:off x="3796146" y="4815904"/>
            <a:ext cx="343593" cy="5319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E90DE34-D461-CD88-4250-D9BC33882ABE}"/>
              </a:ext>
            </a:extLst>
          </p:cNvPr>
          <p:cNvSpPr/>
          <p:nvPr/>
        </p:nvSpPr>
        <p:spPr>
          <a:xfrm>
            <a:off x="2455025" y="2554778"/>
            <a:ext cx="221673" cy="47659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5BB8BD3-33CA-685A-1EB9-4AFBD6857FFA}"/>
              </a:ext>
            </a:extLst>
          </p:cNvPr>
          <p:cNvSpPr/>
          <p:nvPr/>
        </p:nvSpPr>
        <p:spPr>
          <a:xfrm>
            <a:off x="2468879" y="3138177"/>
            <a:ext cx="221673" cy="47659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237E9-3E62-0F66-D9FD-38B6A4CB90D1}"/>
              </a:ext>
            </a:extLst>
          </p:cNvPr>
          <p:cNvSpPr txBox="1"/>
          <p:nvPr/>
        </p:nvSpPr>
        <p:spPr>
          <a:xfrm>
            <a:off x="194058" y="2599112"/>
            <a:ext cx="2209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Transaction Record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12B32-FC82-BAC7-C57E-1CE95537C388}"/>
              </a:ext>
            </a:extLst>
          </p:cNvPr>
          <p:cNvSpPr txBox="1"/>
          <p:nvPr/>
        </p:nvSpPr>
        <p:spPr>
          <a:xfrm>
            <a:off x="3161607" y="5470759"/>
            <a:ext cx="4959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append-</a:t>
            </a:r>
            <a:r>
              <a:rPr lang="fr-FR" sz="2000" b="1" dirty="0" err="1"/>
              <a:t>only</a:t>
            </a:r>
            <a:r>
              <a:rPr lang="fr-FR" sz="2000" b="1" dirty="0"/>
              <a:t>,   </a:t>
            </a:r>
            <a:r>
              <a:rPr lang="fr-FR" sz="2000" b="1" dirty="0" err="1"/>
              <a:t>then</a:t>
            </a:r>
            <a:r>
              <a:rPr lang="fr-FR" sz="2000" b="1" dirty="0"/>
              <a:t> immutable </a:t>
            </a:r>
            <a:r>
              <a:rPr lang="fr-FR" sz="2000" b="1" dirty="0" err="1"/>
              <a:t>when</a:t>
            </a:r>
            <a:r>
              <a:rPr lang="fr-FR" sz="2000" b="1" dirty="0"/>
              <a:t> </a:t>
            </a:r>
            <a:r>
              <a:rPr lang="fr-FR" sz="2000" b="1" dirty="0" err="1"/>
              <a:t>written</a:t>
            </a:r>
            <a:endParaRPr lang="fr-FR" sz="2000" b="1" dirty="0"/>
          </a:p>
          <a:p>
            <a:r>
              <a:rPr lang="fr-FR" sz="2000" b="1" dirty="0"/>
              <a:t>(Time </a:t>
            </a:r>
            <a:r>
              <a:rPr lang="fr-FR" sz="2000" b="1" dirty="0" err="1"/>
              <a:t>increase</a:t>
            </a:r>
            <a:r>
              <a:rPr lang="fr-FR" sz="2000" b="1" dirty="0"/>
              <a:t>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7D7F756-1482-FDBB-616F-965535733311}"/>
              </a:ext>
            </a:extLst>
          </p:cNvPr>
          <p:cNvSpPr/>
          <p:nvPr/>
        </p:nvSpPr>
        <p:spPr>
          <a:xfrm flipH="1">
            <a:off x="9448619" y="1817716"/>
            <a:ext cx="332510" cy="273766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9131B-188B-7EBA-0686-707A135570A4}"/>
              </a:ext>
            </a:extLst>
          </p:cNvPr>
          <p:cNvSpPr txBox="1"/>
          <p:nvPr/>
        </p:nvSpPr>
        <p:spPr>
          <a:xfrm>
            <a:off x="9884032" y="2608410"/>
            <a:ext cx="17266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Current</a:t>
            </a:r>
            <a:endParaRPr lang="fr-FR" sz="2400" b="1" dirty="0"/>
          </a:p>
          <a:p>
            <a:r>
              <a:rPr lang="fr-FR" sz="2400" b="1" dirty="0" err="1"/>
              <a:t>Committed</a:t>
            </a:r>
            <a:r>
              <a:rPr lang="fr-FR" sz="2400" b="1" dirty="0"/>
              <a:t> </a:t>
            </a:r>
          </a:p>
          <a:p>
            <a:r>
              <a:rPr lang="fr-FR" sz="2400" b="1" dirty="0"/>
              <a:t>Transaction </a:t>
            </a:r>
          </a:p>
          <a:p>
            <a:r>
              <a:rPr lang="fr-FR" sz="2400" b="1" dirty="0"/>
              <a:t>Log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FA917A-C431-63D4-7449-FA81EFFF4C9D}"/>
              </a:ext>
            </a:extLst>
          </p:cNvPr>
          <p:cNvSpPr/>
          <p:nvPr/>
        </p:nvSpPr>
        <p:spPr>
          <a:xfrm>
            <a:off x="9049790" y="4782591"/>
            <a:ext cx="590403" cy="451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41399-68D9-E953-B88A-8063FE4B24EB}"/>
              </a:ext>
            </a:extLst>
          </p:cNvPr>
          <p:cNvSpPr txBox="1"/>
          <p:nvPr/>
        </p:nvSpPr>
        <p:spPr>
          <a:xfrm>
            <a:off x="9675844" y="4841643"/>
            <a:ext cx="2482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lock </a:t>
            </a:r>
            <a:r>
              <a:rPr lang="fr-FR" sz="2000" b="1" dirty="0" err="1"/>
              <a:t>uncommitted</a:t>
            </a:r>
            <a:r>
              <a:rPr lang="fr-FR" sz="2000" dirty="0"/>
              <a:t> </a:t>
            </a:r>
            <a:r>
              <a:rPr lang="fr-FR" sz="2000" dirty="0" err="1"/>
              <a:t>yet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23487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Block = Header + Transactions (+ </a:t>
            </a:r>
            <a:r>
              <a:rPr lang="fr-FR" dirty="0" err="1"/>
              <a:t>Reward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FE3C0-7724-AAF2-AD0B-077BB4266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67" y="1130313"/>
            <a:ext cx="7270804" cy="55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9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0749"/>
          </a:xfrm>
        </p:spPr>
        <p:txBody>
          <a:bodyPr/>
          <a:lstStyle/>
          <a:p>
            <a:pPr algn="ctr"/>
            <a:r>
              <a:rPr lang="fr-FR" dirty="0"/>
              <a:t>Transactions in </a:t>
            </a:r>
            <a:r>
              <a:rPr lang="fr-FR" dirty="0" err="1"/>
              <a:t>Merkle</a:t>
            </a:r>
            <a:r>
              <a:rPr lang="fr-FR" dirty="0"/>
              <a:t> </a:t>
            </a:r>
            <a:r>
              <a:rPr lang="fr-FR" dirty="0" err="1"/>
              <a:t>Tree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double SHA256(SHA256(...))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1C78F-4A8D-283B-5C66-26B61BC8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52" y="2215772"/>
            <a:ext cx="8927896" cy="31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44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6638-5F24-7839-A5CB-810A4294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Merkle</a:t>
            </a:r>
            <a:r>
              <a:rPr lang="fr-FR" dirty="0"/>
              <a:t> </a:t>
            </a:r>
            <a:r>
              <a:rPr lang="fr-FR" dirty="0" err="1"/>
              <a:t>Tree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47184-300B-530B-7B4E-75257E94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81" y="1820130"/>
            <a:ext cx="6515665" cy="4248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6C472-F15E-2C29-410A-3C4877C00280}"/>
              </a:ext>
            </a:extLst>
          </p:cNvPr>
          <p:cNvSpPr txBox="1"/>
          <p:nvPr/>
        </p:nvSpPr>
        <p:spPr>
          <a:xfrm>
            <a:off x="133004" y="6399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https://developer.bitcoin.org/reference/p2p_networking.html</a:t>
            </a:r>
          </a:p>
        </p:txBody>
      </p:sp>
    </p:spTree>
    <p:extLst>
      <p:ext uri="{BB962C8B-B14F-4D97-AF65-F5344CB8AC3E}">
        <p14:creationId xmlns:p14="http://schemas.microsoft.com/office/powerpoint/2010/main" val="3786603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Transactions:  Inputs,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01B62-82EA-982B-7D1C-43A6A3C7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05" y="1826772"/>
            <a:ext cx="6561389" cy="28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50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Tx</a:t>
            </a:r>
            <a:r>
              <a:rPr lang="fr-FR" dirty="0"/>
              <a:t>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868C3-C6FC-ADFA-750F-19015AAB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45" y="1909359"/>
            <a:ext cx="6572820" cy="3284505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1CB81D5-E407-1516-2F05-F8E2AE3F01DA}"/>
              </a:ext>
            </a:extLst>
          </p:cNvPr>
          <p:cNvSpPr/>
          <p:nvPr/>
        </p:nvSpPr>
        <p:spPr>
          <a:xfrm rot="3247365">
            <a:off x="7753261" y="2919681"/>
            <a:ext cx="416948" cy="6716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1D31D-33F3-C2E2-9AE4-B2283D6C594C}"/>
              </a:ext>
            </a:extLst>
          </p:cNvPr>
          <p:cNvSpPr txBox="1"/>
          <p:nvPr/>
        </p:nvSpPr>
        <p:spPr>
          <a:xfrm>
            <a:off x="8498879" y="2685185"/>
            <a:ext cx="2002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</a:t>
            </a:r>
            <a:r>
              <a:rPr lang="fr-FR" dirty="0" err="1"/>
              <a:t>manyBitCoins</a:t>
            </a:r>
            <a:r>
              <a:rPr lang="fr-FR" dirty="0"/>
              <a:t> </a:t>
            </a:r>
          </a:p>
          <a:p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?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6BDB94D-E8A3-F5CF-19C8-7C6F711EB2ED}"/>
              </a:ext>
            </a:extLst>
          </p:cNvPr>
          <p:cNvSpPr/>
          <p:nvPr/>
        </p:nvSpPr>
        <p:spPr>
          <a:xfrm rot="5400000">
            <a:off x="7855785" y="3863256"/>
            <a:ext cx="416948" cy="6716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F2E13-E8D7-8A5C-6C97-583D921ABCBD}"/>
              </a:ext>
            </a:extLst>
          </p:cNvPr>
          <p:cNvSpPr txBox="1"/>
          <p:nvPr/>
        </p:nvSpPr>
        <p:spPr>
          <a:xfrm>
            <a:off x="8561053" y="3962118"/>
            <a:ext cx="2883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BitCoin</a:t>
            </a:r>
            <a:r>
              <a:rPr lang="fr-FR" dirty="0"/>
              <a:t> "</a:t>
            </a:r>
            <a:r>
              <a:rPr lang="fr-FR" dirty="0" err="1"/>
              <a:t>Address</a:t>
            </a:r>
            <a:r>
              <a:rPr lang="fr-FR" dirty="0"/>
              <a:t>"</a:t>
            </a:r>
          </a:p>
          <a:p>
            <a:r>
              <a:rPr lang="fr-FR" dirty="0"/>
              <a:t>i.e.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b="1" dirty="0" err="1"/>
              <a:t>publick</a:t>
            </a:r>
            <a:r>
              <a:rPr lang="fr-FR" b="1" dirty="0"/>
              <a:t> Key  </a:t>
            </a:r>
            <a:r>
              <a:rPr lang="fr-FR" b="1" dirty="0" err="1"/>
              <a:t>hashed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5063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TxOutput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141EC-E419-5BFA-9150-414FBC19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8" y="1486344"/>
            <a:ext cx="6534716" cy="1188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B3039-5D2C-483D-AA9F-CBCFBF0F9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2" y="3223576"/>
            <a:ext cx="6649026" cy="278916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2FD85E20-EF04-23B4-1208-19EDB015FAE0}"/>
              </a:ext>
            </a:extLst>
          </p:cNvPr>
          <p:cNvSpPr/>
          <p:nvPr/>
        </p:nvSpPr>
        <p:spPr>
          <a:xfrm rot="3247365">
            <a:off x="7456081" y="4142691"/>
            <a:ext cx="416948" cy="6716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CB877-5304-4F02-2552-8338BBE77C68}"/>
              </a:ext>
            </a:extLst>
          </p:cNvPr>
          <p:cNvSpPr txBox="1"/>
          <p:nvPr/>
        </p:nvSpPr>
        <p:spPr>
          <a:xfrm>
            <a:off x="8201699" y="3908195"/>
            <a:ext cx="2002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</a:t>
            </a:r>
            <a:r>
              <a:rPr lang="fr-FR" dirty="0" err="1"/>
              <a:t>manyBitCoins</a:t>
            </a:r>
            <a:r>
              <a:rPr lang="fr-FR" dirty="0"/>
              <a:t> </a:t>
            </a:r>
          </a:p>
          <a:p>
            <a:r>
              <a:rPr lang="fr-FR" dirty="0"/>
              <a:t>to </a:t>
            </a:r>
            <a:r>
              <a:rPr lang="fr-FR" dirty="0" err="1"/>
              <a:t>spend</a:t>
            </a:r>
            <a:endParaRPr lang="fr-FR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C086FFE-84E1-C5AE-3AAB-FE46064A3A9E}"/>
              </a:ext>
            </a:extLst>
          </p:cNvPr>
          <p:cNvSpPr/>
          <p:nvPr/>
        </p:nvSpPr>
        <p:spPr>
          <a:xfrm rot="5400000">
            <a:off x="7558605" y="5086266"/>
            <a:ext cx="416948" cy="6716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6B7BD-72A2-509B-4958-3524C430E4A5}"/>
              </a:ext>
            </a:extLst>
          </p:cNvPr>
          <p:cNvSpPr txBox="1"/>
          <p:nvPr/>
        </p:nvSpPr>
        <p:spPr>
          <a:xfrm>
            <a:off x="8263873" y="5185128"/>
            <a:ext cx="2979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Destination </a:t>
            </a:r>
            <a:r>
              <a:rPr lang="fr-FR" dirty="0" err="1"/>
              <a:t>BitCoin</a:t>
            </a:r>
            <a:r>
              <a:rPr lang="fr-FR" dirty="0"/>
              <a:t> "</a:t>
            </a:r>
            <a:r>
              <a:rPr lang="fr-FR" dirty="0" err="1"/>
              <a:t>Address</a:t>
            </a:r>
            <a:r>
              <a:rPr lang="fr-FR" dirty="0"/>
              <a:t>"</a:t>
            </a:r>
          </a:p>
          <a:p>
            <a:r>
              <a:rPr lang="fr-FR" dirty="0"/>
              <a:t>i.e. </a:t>
            </a:r>
            <a:r>
              <a:rPr lang="fr-FR" b="1" dirty="0" err="1"/>
              <a:t>publick</a:t>
            </a:r>
            <a:r>
              <a:rPr lang="fr-FR" b="1" dirty="0"/>
              <a:t> Key  </a:t>
            </a:r>
            <a:r>
              <a:rPr lang="fr-FR" b="1" dirty="0" err="1"/>
              <a:t>hashed</a:t>
            </a:r>
            <a:endParaRPr lang="fr-FR" b="1" dirty="0"/>
          </a:p>
          <a:p>
            <a:r>
              <a:rPr lang="fr-FR" b="1" dirty="0"/>
              <a:t>... </a:t>
            </a:r>
            <a:r>
              <a:rPr lang="fr-FR" b="1" dirty="0" err="1"/>
              <a:t>signed</a:t>
            </a:r>
            <a:r>
              <a:rPr lang="fr-FR" b="1" dirty="0"/>
              <a:t> by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  <a:r>
              <a:rPr lang="fr-FR" b="1" dirty="0" err="1"/>
              <a:t>Private</a:t>
            </a:r>
            <a:r>
              <a:rPr lang="fr-FR" b="1" dirty="0"/>
              <a:t> Key</a:t>
            </a:r>
          </a:p>
        </p:txBody>
      </p:sp>
    </p:spTree>
    <p:extLst>
      <p:ext uri="{BB962C8B-B14F-4D97-AF65-F5344CB8AC3E}">
        <p14:creationId xmlns:p14="http://schemas.microsoft.com/office/powerpoint/2010/main" val="2233234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5A5C0D-CB55-323F-9993-CBD91CA3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368"/>
            <a:ext cx="12192000" cy="2453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1202574"/>
          </a:xfrm>
        </p:spPr>
        <p:txBody>
          <a:bodyPr/>
          <a:lstStyle/>
          <a:p>
            <a:pPr algn="ctr"/>
            <a:r>
              <a:rPr lang="fr-FR" dirty="0"/>
              <a:t>2 Types of Transactions:</a:t>
            </a:r>
            <a:br>
              <a:rPr lang="fr-FR" dirty="0"/>
            </a:br>
            <a:r>
              <a:rPr lang="fr-FR" dirty="0" err="1"/>
              <a:t>Pay</a:t>
            </a:r>
            <a:r>
              <a:rPr lang="fr-FR" dirty="0"/>
              <a:t> to {</a:t>
            </a:r>
            <a:r>
              <a:rPr lang="fr-FR" dirty="0" err="1"/>
              <a:t>PubKey</a:t>
            </a:r>
            <a:r>
              <a:rPr lang="fr-FR" dirty="0"/>
              <a:t> | Script}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AD20F-0664-BFB8-1BC3-557BB863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3666019"/>
            <a:ext cx="12192000" cy="30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62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https://en.bitcoin.it/wiki/Transaction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208EFF1-69C0-CECA-C119-FC8599911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" y="1276985"/>
            <a:ext cx="12192000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72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1584959"/>
          </a:xfrm>
        </p:spPr>
        <p:txBody>
          <a:bodyPr/>
          <a:lstStyle/>
          <a:p>
            <a:pPr algn="ctr"/>
            <a:r>
              <a:rPr lang="fr-FR" dirty="0" err="1"/>
              <a:t>BitCoin</a:t>
            </a:r>
            <a:r>
              <a:rPr lang="fr-FR" dirty="0"/>
              <a:t> "</a:t>
            </a:r>
            <a:r>
              <a:rPr lang="fr-FR" dirty="0" err="1"/>
              <a:t>Address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= Public Key Hash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3AD25-DF63-3179-2AC6-E36E03C2C227}"/>
              </a:ext>
            </a:extLst>
          </p:cNvPr>
          <p:cNvSpPr txBox="1"/>
          <p:nvPr/>
        </p:nvSpPr>
        <p:spPr>
          <a:xfrm>
            <a:off x="2360815" y="2801620"/>
            <a:ext cx="3171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Generate</a:t>
            </a:r>
            <a:r>
              <a:rPr lang="fr-FR" sz="2400" dirty="0"/>
              <a:t> a </a:t>
            </a:r>
            <a:r>
              <a:rPr lang="fr-FR" sz="2400" dirty="0" err="1"/>
              <a:t>Private</a:t>
            </a:r>
            <a:r>
              <a:rPr lang="fr-FR" sz="2400" dirty="0"/>
              <a:t>/Pub </a:t>
            </a:r>
          </a:p>
          <a:p>
            <a:r>
              <a:rPr lang="fr-FR" sz="2400" dirty="0"/>
              <a:t>Key Pair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127718A-8210-ED8A-ADC7-B8A6A0A5FDAA}"/>
              </a:ext>
            </a:extLst>
          </p:cNvPr>
          <p:cNvSpPr/>
          <p:nvPr/>
        </p:nvSpPr>
        <p:spPr>
          <a:xfrm>
            <a:off x="5757949" y="2950665"/>
            <a:ext cx="1124989" cy="38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E96B6-AE84-F923-8BFC-99F51F2CCE44}"/>
              </a:ext>
            </a:extLst>
          </p:cNvPr>
          <p:cNvSpPr txBox="1"/>
          <p:nvPr/>
        </p:nvSpPr>
        <p:spPr>
          <a:xfrm>
            <a:off x="7362306" y="2737194"/>
            <a:ext cx="3490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HASH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PubKey</a:t>
            </a:r>
            <a:endParaRPr lang="fr-FR" sz="2400" dirty="0"/>
          </a:p>
          <a:p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bitcoin "</a:t>
            </a:r>
            <a:r>
              <a:rPr lang="fr-FR" sz="2400" dirty="0" err="1"/>
              <a:t>Address</a:t>
            </a:r>
            <a:r>
              <a:rPr lang="fr-FR" sz="2400" dirty="0"/>
              <a:t>"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B5650E-2308-3DD5-B53B-77BE72A16A15}"/>
              </a:ext>
            </a:extLst>
          </p:cNvPr>
          <p:cNvSpPr/>
          <p:nvPr/>
        </p:nvSpPr>
        <p:spPr>
          <a:xfrm rot="5400000">
            <a:off x="3305694" y="4032579"/>
            <a:ext cx="692727" cy="3990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FE9DA-5DA4-8C5B-5F1A-CC036F35DEE0}"/>
              </a:ext>
            </a:extLst>
          </p:cNvPr>
          <p:cNvSpPr txBox="1"/>
          <p:nvPr/>
        </p:nvSpPr>
        <p:spPr>
          <a:xfrm>
            <a:off x="2360815" y="4704297"/>
            <a:ext cx="66730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save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Private</a:t>
            </a:r>
            <a:r>
              <a:rPr lang="fr-FR" sz="2400" dirty="0"/>
              <a:t> Key</a:t>
            </a:r>
          </a:p>
          <a:p>
            <a:r>
              <a:rPr lang="fr-FR" sz="2400" dirty="0"/>
              <a:t>in </a:t>
            </a:r>
            <a:r>
              <a:rPr lang="fr-FR" sz="2400" dirty="0" err="1"/>
              <a:t>your</a:t>
            </a:r>
            <a:r>
              <a:rPr lang="fr-FR" sz="2400" dirty="0"/>
              <a:t> "WALLET"</a:t>
            </a:r>
          </a:p>
          <a:p>
            <a:r>
              <a:rPr lang="fr-FR" sz="2400" dirty="0"/>
              <a:t>(and do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encrypted</a:t>
            </a:r>
            <a:r>
              <a:rPr lang="fr-FR" sz="2400" dirty="0"/>
              <a:t> backups)</a:t>
            </a:r>
          </a:p>
          <a:p>
            <a:endParaRPr lang="fr-FR" sz="2400" dirty="0"/>
          </a:p>
          <a:p>
            <a:r>
              <a:rPr lang="fr-FR" sz="2400" dirty="0"/>
              <a:t>NO </a:t>
            </a:r>
            <a:r>
              <a:rPr lang="fr-FR" sz="2400" dirty="0" err="1"/>
              <a:t>recovery</a:t>
            </a:r>
            <a:r>
              <a:rPr lang="fr-FR" sz="2400" dirty="0"/>
              <a:t> </a:t>
            </a:r>
            <a:r>
              <a:rPr lang="fr-FR" sz="2400" dirty="0" err="1"/>
              <a:t>mecanism</a:t>
            </a:r>
            <a:r>
              <a:rPr lang="fr-FR" sz="2400" dirty="0"/>
              <a:t> if </a:t>
            </a:r>
            <a:r>
              <a:rPr lang="fr-FR" sz="2400" dirty="0" err="1"/>
              <a:t>you</a:t>
            </a:r>
            <a:r>
              <a:rPr lang="fr-FR" sz="2400" dirty="0"/>
              <a:t> loose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private</a:t>
            </a:r>
            <a:r>
              <a:rPr lang="fr-FR" sz="2400" dirty="0"/>
              <a:t> Key</a:t>
            </a:r>
          </a:p>
        </p:txBody>
      </p:sp>
    </p:spTree>
    <p:extLst>
      <p:ext uri="{BB962C8B-B14F-4D97-AF65-F5344CB8AC3E}">
        <p14:creationId xmlns:p14="http://schemas.microsoft.com/office/powerpoint/2010/main" val="2804993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777240"/>
          </a:xfrm>
        </p:spPr>
        <p:txBody>
          <a:bodyPr/>
          <a:lstStyle/>
          <a:p>
            <a:pPr algn="ctr"/>
            <a:r>
              <a:rPr lang="fr-FR" dirty="0" err="1"/>
              <a:t>Lost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 Key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14475-3036-AD90-AEA3-8DE7B941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0" y="2044931"/>
            <a:ext cx="11707709" cy="225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B9F58-02F4-E3D4-14D1-B0F38433F2E5}"/>
              </a:ext>
            </a:extLst>
          </p:cNvPr>
          <p:cNvSpPr txBox="1"/>
          <p:nvPr/>
        </p:nvSpPr>
        <p:spPr>
          <a:xfrm>
            <a:off x="327049" y="6390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https://en.wikipedia.org/wiki/Bitcoin</a:t>
            </a:r>
          </a:p>
        </p:txBody>
      </p:sp>
    </p:spTree>
    <p:extLst>
      <p:ext uri="{BB962C8B-B14F-4D97-AF65-F5344CB8AC3E}">
        <p14:creationId xmlns:p14="http://schemas.microsoft.com/office/powerpoint/2010/main" val="308427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SQL .. INSERT INTO Transaction VALUES (?,?,?)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D3556D-F558-6C25-4B4B-8E64D62AC1A9}"/>
              </a:ext>
            </a:extLst>
          </p:cNvPr>
          <p:cNvSpPr txBox="1"/>
          <p:nvPr/>
        </p:nvSpPr>
        <p:spPr>
          <a:xfrm>
            <a:off x="3394106" y="1928554"/>
            <a:ext cx="540378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begin</a:t>
            </a:r>
            <a:r>
              <a:rPr lang="fr-FR" sz="2400" dirty="0"/>
              <a:t> XA Commit</a:t>
            </a:r>
          </a:p>
          <a:p>
            <a:endParaRPr lang="fr-FR" sz="2400" dirty="0"/>
          </a:p>
          <a:p>
            <a:r>
              <a:rPr lang="fr-FR" sz="2400" dirty="0"/>
              <a:t>   INSERT INTO Transaction VALUES (?,?,?);</a:t>
            </a:r>
          </a:p>
          <a:p>
            <a:endParaRPr lang="fr-FR" sz="2400" dirty="0"/>
          </a:p>
          <a:p>
            <a:r>
              <a:rPr lang="fr-FR" sz="2400" dirty="0"/>
              <a:t>   INSERT INTO Flow VALUES (?,?,?,?);</a:t>
            </a:r>
          </a:p>
          <a:p>
            <a:r>
              <a:rPr lang="fr-FR" sz="2400" dirty="0"/>
              <a:t>   INSERT INTO Flow VALUES (?,?,?,?);</a:t>
            </a:r>
          </a:p>
          <a:p>
            <a:r>
              <a:rPr lang="fr-FR" sz="2400" dirty="0"/>
              <a:t>   INSERT INTO Flow VALUES (?,?,?,?);</a:t>
            </a:r>
          </a:p>
          <a:p>
            <a:endParaRPr lang="fr-FR" sz="2400" dirty="0"/>
          </a:p>
          <a:p>
            <a:r>
              <a:rPr lang="fr-FR" sz="2400" dirty="0" err="1"/>
              <a:t>prepare</a:t>
            </a:r>
            <a:r>
              <a:rPr lang="fr-FR" sz="2400" dirty="0"/>
              <a:t> XA Commit</a:t>
            </a:r>
          </a:p>
          <a:p>
            <a:r>
              <a:rPr lang="fr-FR" sz="2400" dirty="0"/>
              <a:t>do XA Commit</a:t>
            </a:r>
          </a:p>
        </p:txBody>
      </p:sp>
    </p:spTree>
    <p:extLst>
      <p:ext uri="{BB962C8B-B14F-4D97-AF65-F5344CB8AC3E}">
        <p14:creationId xmlns:p14="http://schemas.microsoft.com/office/powerpoint/2010/main" val="3696121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0"/>
            <a:ext cx="10515600" cy="1147155"/>
          </a:xfrm>
        </p:spPr>
        <p:txBody>
          <a:bodyPr/>
          <a:lstStyle/>
          <a:p>
            <a:pPr algn="ctr"/>
            <a:r>
              <a:rPr lang="fr-FR" dirty="0" err="1"/>
              <a:t>pseudonymous</a:t>
            </a:r>
            <a:r>
              <a:rPr lang="fr-FR" dirty="0"/>
              <a:t>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3D531-C52F-33AE-78F3-9BF9E1F7CB3F}"/>
              </a:ext>
            </a:extLst>
          </p:cNvPr>
          <p:cNvSpPr txBox="1"/>
          <p:nvPr/>
        </p:nvSpPr>
        <p:spPr>
          <a:xfrm>
            <a:off x="3081251" y="1920254"/>
            <a:ext cx="69579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Key are "</a:t>
            </a:r>
            <a:r>
              <a:rPr lang="fr-FR" sz="2400" dirty="0" err="1"/>
              <a:t>anonymous</a:t>
            </a:r>
            <a:r>
              <a:rPr lang="fr-FR" sz="2400" dirty="0"/>
              <a:t>"</a:t>
            </a:r>
          </a:p>
          <a:p>
            <a:r>
              <a:rPr lang="fr-FR" sz="2400" dirty="0"/>
              <a:t>                  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declared</a:t>
            </a:r>
            <a:r>
              <a:rPr lang="fr-FR" sz="2400" dirty="0"/>
              <a:t> in </a:t>
            </a:r>
            <a:r>
              <a:rPr lang="fr-FR" sz="2400" dirty="0" err="1"/>
              <a:t>some</a:t>
            </a:r>
            <a:r>
              <a:rPr lang="fr-FR" sz="2400" dirty="0"/>
              <a:t> countries</a:t>
            </a:r>
          </a:p>
          <a:p>
            <a:endParaRPr lang="fr-FR" sz="2400" dirty="0"/>
          </a:p>
          <a:p>
            <a:r>
              <a:rPr lang="fr-FR" sz="2400" dirty="0" err="1"/>
              <a:t>someone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re-</a:t>
            </a:r>
            <a:r>
              <a:rPr lang="fr-FR" sz="2400" dirty="0" err="1"/>
              <a:t>create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new public keys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Difficult</a:t>
            </a:r>
            <a:r>
              <a:rPr lang="fr-FR" sz="2400" dirty="0"/>
              <a:t> to trace </a:t>
            </a:r>
            <a:r>
              <a:rPr lang="fr-FR" sz="2400" dirty="0" err="1"/>
              <a:t>identities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history</a:t>
            </a:r>
            <a:r>
              <a:rPr lang="fr-FR" sz="2400" dirty="0"/>
              <a:t> of transactions</a:t>
            </a:r>
          </a:p>
          <a:p>
            <a:endParaRPr lang="fr-FR" sz="2400" dirty="0"/>
          </a:p>
          <a:p>
            <a:r>
              <a:rPr lang="fr-FR" sz="2400" dirty="0"/>
              <a:t> </a:t>
            </a:r>
            <a:r>
              <a:rPr lang="fr-FR" sz="2400" dirty="0" err="1"/>
              <a:t>so</a:t>
            </a:r>
            <a:r>
              <a:rPr lang="fr-FR" sz="2400" dirty="0"/>
              <a:t>  "</a:t>
            </a:r>
            <a:r>
              <a:rPr lang="fr-FR" sz="2400" dirty="0" err="1"/>
              <a:t>pseudonymous</a:t>
            </a:r>
            <a:r>
              <a:rPr lang="fr-FR" sz="2400" dirty="0"/>
              <a:t>"   (but not "</a:t>
            </a:r>
            <a:r>
              <a:rPr lang="fr-FR" sz="2400" dirty="0" err="1"/>
              <a:t>anonymous</a:t>
            </a:r>
            <a:r>
              <a:rPr lang="fr-FR" sz="24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564356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5D38-6C76-B487-60C2-40D702C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15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Ethereum</a:t>
            </a:r>
            <a:br>
              <a:rPr lang="fr-FR" dirty="0"/>
            </a:br>
            <a:r>
              <a:rPr lang="fr-FR" dirty="0" err="1"/>
              <a:t>SmartContract</a:t>
            </a:r>
            <a:endParaRPr lang="fr-FR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CDE6928-0B16-880B-AFB6-4EA41821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89" y="1958716"/>
            <a:ext cx="1143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502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777240"/>
          </a:xfrm>
        </p:spPr>
        <p:txBody>
          <a:bodyPr/>
          <a:lstStyle/>
          <a:p>
            <a:pPr algn="ctr"/>
            <a:r>
              <a:rPr lang="fr-FR" dirty="0" err="1"/>
              <a:t>Ethereum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27638-7BCD-9807-400B-0307A1FA7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84" y="592546"/>
            <a:ext cx="9602032" cy="58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777240"/>
          </a:xfrm>
        </p:spPr>
        <p:txBody>
          <a:bodyPr/>
          <a:lstStyle/>
          <a:p>
            <a:pPr algn="ctr"/>
            <a:r>
              <a:rPr lang="fr-FR" dirty="0" err="1"/>
              <a:t>Ethereum</a:t>
            </a:r>
            <a:r>
              <a:rPr lang="fr-FR" dirty="0"/>
              <a:t> ... </a:t>
            </a:r>
            <a:r>
              <a:rPr lang="fr-FR" dirty="0" err="1"/>
              <a:t>compared</a:t>
            </a:r>
            <a:r>
              <a:rPr lang="fr-FR" dirty="0"/>
              <a:t> to </a:t>
            </a:r>
            <a:r>
              <a:rPr lang="fr-FR" dirty="0" err="1"/>
              <a:t>BitCoin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0BA84-03C7-2DF5-0938-754E2498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86" y="1225034"/>
            <a:ext cx="10116427" cy="52392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AF3C50-1BF2-3DFF-5897-FA8DEA2C55E3}"/>
              </a:ext>
            </a:extLst>
          </p:cNvPr>
          <p:cNvSpPr/>
          <p:nvPr/>
        </p:nvSpPr>
        <p:spPr>
          <a:xfrm>
            <a:off x="3762895" y="2438401"/>
            <a:ext cx="2116973" cy="27709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1A8F21-B1F0-4ADB-D87F-EE726439A089}"/>
              </a:ext>
            </a:extLst>
          </p:cNvPr>
          <p:cNvSpPr/>
          <p:nvPr/>
        </p:nvSpPr>
        <p:spPr>
          <a:xfrm>
            <a:off x="6312134" y="2662846"/>
            <a:ext cx="1512913" cy="27709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121ADE-D985-DFC6-2DDB-B45DE3894336}"/>
              </a:ext>
            </a:extLst>
          </p:cNvPr>
          <p:cNvSpPr/>
          <p:nvPr/>
        </p:nvSpPr>
        <p:spPr>
          <a:xfrm>
            <a:off x="1077888" y="6001789"/>
            <a:ext cx="1449182" cy="22167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94D72F-A094-66B0-DD68-EB28F20FE252}"/>
              </a:ext>
            </a:extLst>
          </p:cNvPr>
          <p:cNvSpPr/>
          <p:nvPr/>
        </p:nvSpPr>
        <p:spPr>
          <a:xfrm>
            <a:off x="1077888" y="5746861"/>
            <a:ext cx="1698563" cy="22167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83ED06-25BF-092C-7A21-6A07D1289E21}"/>
              </a:ext>
            </a:extLst>
          </p:cNvPr>
          <p:cNvSpPr/>
          <p:nvPr/>
        </p:nvSpPr>
        <p:spPr>
          <a:xfrm>
            <a:off x="7104610" y="5996247"/>
            <a:ext cx="1028008" cy="22167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0637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0"/>
            <a:ext cx="10515600" cy="1529541"/>
          </a:xfrm>
        </p:spPr>
        <p:txBody>
          <a:bodyPr/>
          <a:lstStyle/>
          <a:p>
            <a:pPr algn="ctr"/>
            <a:r>
              <a:rPr lang="fr-FR" dirty="0"/>
              <a:t>Ether  (ETH)  &lt;--&gt; </a:t>
            </a:r>
            <a:r>
              <a:rPr lang="fr-FR" dirty="0" err="1"/>
              <a:t>BitCoin</a:t>
            </a:r>
            <a:br>
              <a:rPr lang="fr-FR" dirty="0"/>
            </a:br>
            <a:r>
              <a:rPr lang="fr-FR" dirty="0" err="1"/>
              <a:t>Ethereum</a:t>
            </a:r>
            <a:r>
              <a:rPr lang="fr-FR" dirty="0"/>
              <a:t>  &lt;--&gt;  </a:t>
            </a:r>
            <a:r>
              <a:rPr lang="fr-FR" dirty="0" err="1"/>
              <a:t>BitCoin</a:t>
            </a:r>
            <a:r>
              <a:rPr lang="fr-FR" dirty="0"/>
              <a:t> network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CB9E80A-9AE0-303A-C1C4-AF75FC18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29" y="305016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Ethereum - Wikipedia">
            <a:extLst>
              <a:ext uri="{FF2B5EF4-FFF2-40B4-BE49-F238E27FC236}">
                <a16:creationId xmlns:a16="http://schemas.microsoft.com/office/drawing/2014/main" id="{826ACE52-ABE1-7BC9-A801-8DCC6A0F2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91" y="3009958"/>
            <a:ext cx="1399309" cy="23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Amazon.com: Cryptochips | Ethereum 2021 Edition (ETH) Physical ...">
            <a:extLst>
              <a:ext uri="{FF2B5EF4-FFF2-40B4-BE49-F238E27FC236}">
                <a16:creationId xmlns:a16="http://schemas.microsoft.com/office/drawing/2014/main" id="{D457C0D4-364B-07D7-1183-44521AB8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183" y="3077555"/>
            <a:ext cx="2375010" cy="30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009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1440872"/>
          </a:xfrm>
        </p:spPr>
        <p:txBody>
          <a:bodyPr/>
          <a:lstStyle/>
          <a:p>
            <a:pPr algn="ctr"/>
            <a:r>
              <a:rPr lang="fr-FR" dirty="0" err="1"/>
              <a:t>Ethereum</a:t>
            </a:r>
            <a:r>
              <a:rPr lang="fr-FR" dirty="0"/>
              <a:t> Transactions rate per </a:t>
            </a:r>
            <a:r>
              <a:rPr lang="fr-FR" dirty="0" err="1"/>
              <a:t>day</a:t>
            </a:r>
            <a:br>
              <a:rPr lang="fr-FR" dirty="0"/>
            </a:br>
            <a:r>
              <a:rPr lang="fr-FR" dirty="0"/>
              <a:t>~1 Million per Day    ( &gt;=  Bitcoin 7 per sec)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CED7CB4-18D6-1F45-61E5-5BBD6279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85" y="1801091"/>
            <a:ext cx="6182331" cy="413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19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777240"/>
          </a:xfrm>
        </p:spPr>
        <p:txBody>
          <a:bodyPr/>
          <a:lstStyle/>
          <a:p>
            <a:pPr algn="ctr"/>
            <a:r>
              <a:rPr lang="fr-FR" dirty="0"/>
              <a:t>Smart </a:t>
            </a:r>
            <a:r>
              <a:rPr lang="fr-FR" dirty="0" err="1"/>
              <a:t>Contract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C9F89-76A5-C850-45ED-3C5D795F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92" y="1525566"/>
            <a:ext cx="10669349" cy="4049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157102-8FC9-5004-536F-E0EB16999328}"/>
              </a:ext>
            </a:extLst>
          </p:cNvPr>
          <p:cNvSpPr txBox="1"/>
          <p:nvPr/>
        </p:nvSpPr>
        <p:spPr>
          <a:xfrm>
            <a:off x="205048" y="6401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https://en.wikipedia.org/wiki/Smart_contract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42835-5C10-4118-33A3-150E988FA333}"/>
              </a:ext>
            </a:extLst>
          </p:cNvPr>
          <p:cNvSpPr/>
          <p:nvPr/>
        </p:nvSpPr>
        <p:spPr>
          <a:xfrm>
            <a:off x="4796683" y="3868189"/>
            <a:ext cx="6783857" cy="26046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191F8-CDDE-B389-EC96-DC2E55D93807}"/>
              </a:ext>
            </a:extLst>
          </p:cNvPr>
          <p:cNvSpPr/>
          <p:nvPr/>
        </p:nvSpPr>
        <p:spPr>
          <a:xfrm>
            <a:off x="775335" y="4128655"/>
            <a:ext cx="2039909" cy="26046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895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334" y="0"/>
            <a:ext cx="12108872" cy="1402079"/>
          </a:xfrm>
        </p:spPr>
        <p:txBody>
          <a:bodyPr/>
          <a:lstStyle/>
          <a:p>
            <a:pPr algn="ctr"/>
            <a:r>
              <a:rPr lang="fr-FR" dirty="0"/>
              <a:t>Smart </a:t>
            </a:r>
            <a:r>
              <a:rPr lang="fr-FR" dirty="0" err="1"/>
              <a:t>Contract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... Not </a:t>
            </a:r>
            <a:r>
              <a:rPr lang="fr-FR" dirty="0" err="1"/>
              <a:t>Only</a:t>
            </a:r>
            <a:r>
              <a:rPr lang="fr-FR" dirty="0"/>
              <a:t> "</a:t>
            </a:r>
            <a:r>
              <a:rPr lang="fr-FR" dirty="0" err="1"/>
              <a:t>Payment</a:t>
            </a:r>
            <a:r>
              <a:rPr lang="fr-FR" dirty="0"/>
              <a:t>" Transactions / No Human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1A5C8-E8CA-2BB1-44F1-49D2D3C7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94" y="2249979"/>
            <a:ext cx="7436616" cy="4272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7FBC3-7E95-8479-A0E8-977958954CCB}"/>
              </a:ext>
            </a:extLst>
          </p:cNvPr>
          <p:cNvSpPr txBox="1"/>
          <p:nvPr/>
        </p:nvSpPr>
        <p:spPr>
          <a:xfrm>
            <a:off x="133004" y="6412869"/>
            <a:ext cx="611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https://youtu.be/pWGLtjG-F5c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839D7-A427-B720-0A43-0966F1DEADE4}"/>
              </a:ext>
            </a:extLst>
          </p:cNvPr>
          <p:cNvSpPr txBox="1"/>
          <p:nvPr/>
        </p:nvSpPr>
        <p:spPr>
          <a:xfrm>
            <a:off x="415635" y="1671843"/>
            <a:ext cx="8684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https://ethereum.org/en/smart-contracts/</a:t>
            </a:r>
          </a:p>
        </p:txBody>
      </p:sp>
    </p:spTree>
    <p:extLst>
      <p:ext uri="{BB962C8B-B14F-4D97-AF65-F5344CB8AC3E}">
        <p14:creationId xmlns:p14="http://schemas.microsoft.com/office/powerpoint/2010/main" val="28861830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AD216-1DD7-490E-00E2-9A736926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07"/>
            <a:ext cx="12192000" cy="68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6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1507374"/>
          </a:xfrm>
        </p:spPr>
        <p:txBody>
          <a:bodyPr/>
          <a:lstStyle/>
          <a:p>
            <a:pPr algn="ctr"/>
            <a:r>
              <a:rPr lang="fr-FR" dirty="0"/>
              <a:t>Solid  &amp; EVM (</a:t>
            </a:r>
            <a:r>
              <a:rPr lang="fr-FR" dirty="0" err="1"/>
              <a:t>Ethereum</a:t>
            </a:r>
            <a:r>
              <a:rPr lang="fr-FR" dirty="0"/>
              <a:t> Virtual Machine)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FB3AB-7368-2089-2787-E3F9A2986767}"/>
              </a:ext>
            </a:extLst>
          </p:cNvPr>
          <p:cNvSpPr txBox="1"/>
          <p:nvPr/>
        </p:nvSpPr>
        <p:spPr>
          <a:xfrm>
            <a:off x="2510443" y="2371897"/>
            <a:ext cx="81512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Solid = a Turing Complete </a:t>
            </a:r>
            <a:r>
              <a:rPr lang="fr-FR" sz="3200" dirty="0" err="1"/>
              <a:t>programming</a:t>
            </a:r>
            <a:r>
              <a:rPr lang="fr-FR" sz="3200" dirty="0"/>
              <a:t> langage</a:t>
            </a:r>
          </a:p>
          <a:p>
            <a:endParaRPr lang="fr-FR" sz="3200" dirty="0"/>
          </a:p>
          <a:p>
            <a:r>
              <a:rPr lang="fr-FR" sz="3200" dirty="0"/>
              <a:t>run on a EVM</a:t>
            </a:r>
          </a:p>
          <a:p>
            <a:endParaRPr lang="fr-FR" sz="3200" dirty="0"/>
          </a:p>
          <a:p>
            <a:r>
              <a:rPr lang="fr-FR" sz="3200" dirty="0"/>
              <a:t>consume "GAS"</a:t>
            </a:r>
          </a:p>
        </p:txBody>
      </p:sp>
    </p:spTree>
    <p:extLst>
      <p:ext uri="{BB962C8B-B14F-4D97-AF65-F5344CB8AC3E}">
        <p14:creationId xmlns:p14="http://schemas.microsoft.com/office/powerpoint/2010/main" val="19183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2CC6-BF83-10C2-494F-E39EC7C7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SQL : re-</a:t>
            </a:r>
            <a:r>
              <a:rPr lang="fr-FR" dirty="0" err="1"/>
              <a:t>compute</a:t>
            </a:r>
            <a:r>
              <a:rPr lang="fr-FR" dirty="0"/>
              <a:t> Position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E7E0B-E44A-9453-CE33-B7A1C7911E2B}"/>
              </a:ext>
            </a:extLst>
          </p:cNvPr>
          <p:cNvSpPr txBox="1"/>
          <p:nvPr/>
        </p:nvSpPr>
        <p:spPr>
          <a:xfrm>
            <a:off x="4904508" y="2050473"/>
            <a:ext cx="4056880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SELECT  </a:t>
            </a:r>
            <a:r>
              <a:rPr lang="fr-FR" sz="2800" b="1" dirty="0"/>
              <a:t>-</a:t>
            </a:r>
            <a:r>
              <a:rPr lang="fr-FR" dirty="0"/>
              <a:t> </a:t>
            </a:r>
            <a:r>
              <a:rPr lang="fr-FR" dirty="0" err="1"/>
              <a:t>sum</a:t>
            </a:r>
            <a:r>
              <a:rPr lang="fr-FR" dirty="0"/>
              <a:t>(</a:t>
            </a:r>
            <a:r>
              <a:rPr lang="fr-FR" dirty="0" err="1"/>
              <a:t>f.quantity</a:t>
            </a:r>
            <a:r>
              <a:rPr lang="fr-FR" dirty="0"/>
              <a:t>),  </a:t>
            </a:r>
            <a:r>
              <a:rPr lang="fr-FR" dirty="0" err="1"/>
              <a:t>f.underlying</a:t>
            </a:r>
            <a:r>
              <a:rPr lang="fr-FR" dirty="0"/>
              <a:t>   </a:t>
            </a:r>
          </a:p>
          <a:p>
            <a:r>
              <a:rPr lang="fr-FR" dirty="0"/>
              <a:t>FROM    Flow  f</a:t>
            </a:r>
          </a:p>
          <a:p>
            <a:r>
              <a:rPr lang="fr-FR" dirty="0"/>
              <a:t>WHERE </a:t>
            </a:r>
            <a:r>
              <a:rPr lang="fr-FR" dirty="0" err="1"/>
              <a:t>f.from</a:t>
            </a:r>
            <a:r>
              <a:rPr lang="fr-FR" dirty="0"/>
              <a:t> = ?</a:t>
            </a:r>
          </a:p>
          <a:p>
            <a:r>
              <a:rPr lang="fr-FR" dirty="0"/>
              <a:t>GROUPBY </a:t>
            </a:r>
            <a:r>
              <a:rPr lang="fr-FR" dirty="0" err="1"/>
              <a:t>f.underlying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UNION</a:t>
            </a:r>
          </a:p>
          <a:p>
            <a:endParaRPr lang="fr-FR" dirty="0"/>
          </a:p>
          <a:p>
            <a:r>
              <a:rPr lang="fr-FR" dirty="0"/>
              <a:t>SELECT  </a:t>
            </a:r>
            <a:r>
              <a:rPr lang="fr-FR" sz="2800" b="1" dirty="0"/>
              <a:t>+</a:t>
            </a:r>
            <a:r>
              <a:rPr lang="fr-FR" dirty="0"/>
              <a:t> </a:t>
            </a:r>
            <a:r>
              <a:rPr lang="fr-FR" dirty="0" err="1"/>
              <a:t>sum</a:t>
            </a:r>
            <a:r>
              <a:rPr lang="fr-FR" dirty="0"/>
              <a:t>(</a:t>
            </a:r>
            <a:r>
              <a:rPr lang="fr-FR" dirty="0" err="1"/>
              <a:t>f.quantity</a:t>
            </a:r>
            <a:r>
              <a:rPr lang="fr-FR" dirty="0"/>
              <a:t>),  </a:t>
            </a:r>
            <a:r>
              <a:rPr lang="fr-FR" dirty="0" err="1"/>
              <a:t>f.underlying</a:t>
            </a:r>
            <a:r>
              <a:rPr lang="fr-FR" dirty="0"/>
              <a:t>   </a:t>
            </a:r>
          </a:p>
          <a:p>
            <a:r>
              <a:rPr lang="fr-FR" dirty="0"/>
              <a:t>FROM    Flow  f</a:t>
            </a:r>
          </a:p>
          <a:p>
            <a:r>
              <a:rPr lang="fr-FR" dirty="0"/>
              <a:t>WHERE f.to = ?</a:t>
            </a:r>
          </a:p>
          <a:p>
            <a:r>
              <a:rPr lang="fr-FR" dirty="0"/>
              <a:t>GROUPBY </a:t>
            </a:r>
            <a:r>
              <a:rPr lang="fr-FR" dirty="0" err="1"/>
              <a:t>f.underlying</a:t>
            </a:r>
            <a:endParaRPr lang="fr-FR" dirty="0"/>
          </a:p>
          <a:p>
            <a:r>
              <a:rPr lang="fr-FR" dirty="0"/>
              <a:t> 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6FCCB28-B472-4F46-F0D0-E00A27FE35DE}"/>
              </a:ext>
            </a:extLst>
          </p:cNvPr>
          <p:cNvSpPr/>
          <p:nvPr/>
        </p:nvSpPr>
        <p:spPr>
          <a:xfrm>
            <a:off x="4480559" y="2229319"/>
            <a:ext cx="213362" cy="109438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D7C129E-F5BF-AF99-3353-D28A79454A50}"/>
              </a:ext>
            </a:extLst>
          </p:cNvPr>
          <p:cNvSpPr/>
          <p:nvPr/>
        </p:nvSpPr>
        <p:spPr>
          <a:xfrm>
            <a:off x="4479172" y="4310272"/>
            <a:ext cx="213362" cy="109438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25B2-A809-D2A5-806D-40433AA37482}"/>
              </a:ext>
            </a:extLst>
          </p:cNvPr>
          <p:cNvSpPr txBox="1"/>
          <p:nvPr/>
        </p:nvSpPr>
        <p:spPr>
          <a:xfrm>
            <a:off x="2121627" y="2453346"/>
            <a:ext cx="204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substract</a:t>
            </a:r>
            <a:r>
              <a:rPr lang="fr-FR" dirty="0"/>
              <a:t> </a:t>
            </a:r>
            <a:r>
              <a:rPr lang="fr-FR" dirty="0" err="1"/>
              <a:t>quantity</a:t>
            </a:r>
            <a:r>
              <a:rPr lang="fr-FR" dirty="0"/>
              <a:t>  :</a:t>
            </a:r>
          </a:p>
          <a:p>
            <a:r>
              <a:rPr lang="fr-FR" dirty="0"/>
              <a:t>flow out of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5580-6C39-1875-5C87-051D1E854537}"/>
              </a:ext>
            </a:extLst>
          </p:cNvPr>
          <p:cNvSpPr txBox="1"/>
          <p:nvPr/>
        </p:nvSpPr>
        <p:spPr>
          <a:xfrm>
            <a:off x="2118853" y="4573092"/>
            <a:ext cx="181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quantity</a:t>
            </a:r>
            <a:r>
              <a:rPr lang="fr-FR" dirty="0"/>
              <a:t>  :</a:t>
            </a:r>
          </a:p>
          <a:p>
            <a:r>
              <a:rPr lang="fr-FR" dirty="0"/>
              <a:t>flow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00460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777240"/>
          </a:xfrm>
        </p:spPr>
        <p:txBody>
          <a:bodyPr/>
          <a:lstStyle/>
          <a:p>
            <a:pPr algn="ctr"/>
            <a:r>
              <a:rPr lang="fr-FR" dirty="0" err="1"/>
              <a:t>Ethereum</a:t>
            </a:r>
            <a:r>
              <a:rPr lang="fr-FR" dirty="0"/>
              <a:t> GAS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BC435-6F18-2378-D4BA-5ECF74F90D2B}"/>
              </a:ext>
            </a:extLst>
          </p:cNvPr>
          <p:cNvSpPr txBox="1"/>
          <p:nvPr/>
        </p:nvSpPr>
        <p:spPr>
          <a:xfrm>
            <a:off x="2031861" y="2371898"/>
            <a:ext cx="85120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GAS = </a:t>
            </a:r>
            <a:r>
              <a:rPr lang="fr-FR" sz="2400" dirty="0" err="1"/>
              <a:t>Fee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must </a:t>
            </a:r>
            <a:r>
              <a:rPr lang="fr-FR" sz="2400" dirty="0" err="1"/>
              <a:t>pay</a:t>
            </a:r>
            <a:r>
              <a:rPr lang="fr-FR" sz="2400" dirty="0"/>
              <a:t> in ETH unit to </a:t>
            </a:r>
            <a:r>
              <a:rPr lang="fr-FR" sz="2400" dirty="0" err="1"/>
              <a:t>ask</a:t>
            </a:r>
            <a:r>
              <a:rPr lang="fr-FR" sz="2400" dirty="0"/>
              <a:t> </a:t>
            </a:r>
            <a:r>
              <a:rPr lang="fr-FR" sz="2400" dirty="0" err="1"/>
              <a:t>Minters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/>
              <a:t>              to </a:t>
            </a:r>
            <a:r>
              <a:rPr lang="fr-FR" sz="2400" dirty="0" err="1"/>
              <a:t>add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transaction</a:t>
            </a:r>
          </a:p>
          <a:p>
            <a:r>
              <a:rPr lang="fr-FR" sz="2400" dirty="0"/>
              <a:t>              to run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operation</a:t>
            </a:r>
            <a:r>
              <a:rPr lang="fr-FR" sz="2400" dirty="0"/>
              <a:t> code of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SmartContract</a:t>
            </a:r>
            <a:r>
              <a:rPr lang="fr-FR" sz="2400" dirty="0"/>
              <a:t> program</a:t>
            </a:r>
          </a:p>
          <a:p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2735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437B-0348-8260-BA5A-4A94B963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03069"/>
          </a:xfrm>
        </p:spPr>
        <p:txBody>
          <a:bodyPr/>
          <a:lstStyle/>
          <a:p>
            <a:pPr algn="ctr"/>
            <a:r>
              <a:rPr lang="fr-FR" dirty="0" err="1"/>
              <a:t>Solidity</a:t>
            </a:r>
            <a:r>
              <a:rPr lang="fr-FR" dirty="0"/>
              <a:t> Code </a:t>
            </a:r>
            <a:r>
              <a:rPr lang="fr-FR" dirty="0" err="1"/>
              <a:t>example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2A115-A4C3-F0E4-FA41-C22EFAFA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35" y="923207"/>
            <a:ext cx="5193166" cy="5486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ACEDC-34E6-3A40-AE75-8F125E29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15" y="3428072"/>
            <a:ext cx="4874108" cy="3429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725BB-A8D4-C77C-CA00-56969B965E91}"/>
              </a:ext>
            </a:extLst>
          </p:cNvPr>
          <p:cNvSpPr txBox="1"/>
          <p:nvPr/>
        </p:nvSpPr>
        <p:spPr>
          <a:xfrm>
            <a:off x="144087" y="6410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https://en.wikipedia.org/wiki/Solidity</a:t>
            </a:r>
          </a:p>
        </p:txBody>
      </p:sp>
    </p:spTree>
    <p:extLst>
      <p:ext uri="{BB962C8B-B14F-4D97-AF65-F5344CB8AC3E}">
        <p14:creationId xmlns:p14="http://schemas.microsoft.com/office/powerpoint/2010/main" val="23212669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777240"/>
          </a:xfrm>
        </p:spPr>
        <p:txBody>
          <a:bodyPr/>
          <a:lstStyle/>
          <a:p>
            <a:pPr algn="ctr"/>
            <a:r>
              <a:rPr lang="fr-FR" dirty="0"/>
              <a:t>https://ethereum.org/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9D311-8D62-0EB8-AB41-BA0B6B42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47" y="930712"/>
            <a:ext cx="10257905" cy="58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66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777240"/>
          </a:xfrm>
        </p:spPr>
        <p:txBody>
          <a:bodyPr/>
          <a:lstStyle/>
          <a:p>
            <a:pPr algn="ctr"/>
            <a:r>
              <a:rPr lang="fr-FR" dirty="0"/>
              <a:t>https://ethereum.org/en/learn/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63E8D-425F-D7A1-A65D-4C5DD2FD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51" y="1068484"/>
            <a:ext cx="7380610" cy="50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98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70940-D2D2-E39A-817F-E0C5211B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78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Ethereum</a:t>
            </a:r>
            <a:r>
              <a:rPr lang="fr-FR" dirty="0"/>
              <a:t> Use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79E95-E2B4-7AFA-E34E-C4172274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761" y="1524433"/>
            <a:ext cx="9401534" cy="51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783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777240"/>
          </a:xfrm>
        </p:spPr>
        <p:txBody>
          <a:bodyPr/>
          <a:lstStyle/>
          <a:p>
            <a:pPr algn="ctr"/>
            <a:r>
              <a:rPr lang="fr-FR" dirty="0"/>
              <a:t>Example of </a:t>
            </a:r>
            <a:r>
              <a:rPr lang="fr-FR" dirty="0" err="1"/>
              <a:t>DeFi</a:t>
            </a:r>
            <a:r>
              <a:rPr lang="fr-FR" dirty="0"/>
              <a:t> (</a:t>
            </a:r>
            <a:r>
              <a:rPr lang="fr-FR" dirty="0" err="1"/>
              <a:t>Decentralized</a:t>
            </a:r>
            <a:r>
              <a:rPr lang="fr-FR" dirty="0"/>
              <a:t> Finance)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EDE5E-9D22-B931-FEE1-4981302C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38" y="1548602"/>
            <a:ext cx="10078323" cy="37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22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603C-D902-B6D5-CDBC-28BE77D1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DAI ... stable coin ~1 USD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40C8F-1ED4-F9FC-2930-9F99BF71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46" y="1635539"/>
            <a:ext cx="8282623" cy="44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57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24" y="2948248"/>
            <a:ext cx="10515600" cy="777240"/>
          </a:xfrm>
        </p:spPr>
        <p:txBody>
          <a:bodyPr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Vote &lt;-?-&gt; </a:t>
            </a:r>
            <a:r>
              <a:rPr lang="fr-FR" dirty="0" err="1"/>
              <a:t>BlockChain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29888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FCF9-30B4-92D3-356A-B7C1964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Voting</a:t>
            </a:r>
            <a:r>
              <a:rPr lang="fr-FR" dirty="0"/>
              <a:t>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AD1A7-E8DA-8BF9-E393-F5AB97E56444}"/>
              </a:ext>
            </a:extLst>
          </p:cNvPr>
          <p:cNvSpPr txBox="1"/>
          <p:nvPr/>
        </p:nvSpPr>
        <p:spPr>
          <a:xfrm>
            <a:off x="3971072" y="2266603"/>
            <a:ext cx="498277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Limited to basic question "YES / NO"</a:t>
            </a:r>
          </a:p>
          <a:p>
            <a:endParaRPr lang="fr-FR" sz="2000" dirty="0"/>
          </a:p>
          <a:p>
            <a:r>
              <a:rPr lang="fr-FR" sz="2000" dirty="0" err="1"/>
              <a:t>Occurs</a:t>
            </a:r>
            <a:r>
              <a:rPr lang="fr-FR" sz="2000" dirty="0"/>
              <a:t> once </a:t>
            </a:r>
            <a:r>
              <a:rPr lang="fr-FR" sz="2000" dirty="0" err="1"/>
              <a:t>every</a:t>
            </a:r>
            <a:r>
              <a:rPr lang="fr-FR" sz="2000" dirty="0"/>
              <a:t> N (=5) </a:t>
            </a:r>
            <a:r>
              <a:rPr lang="fr-FR" sz="2000" dirty="0" err="1"/>
              <a:t>years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Small participation rates</a:t>
            </a:r>
          </a:p>
          <a:p>
            <a:endParaRPr lang="fr-FR" sz="2000" dirty="0"/>
          </a:p>
          <a:p>
            <a:r>
              <a:rPr lang="fr-FR" sz="2000" dirty="0"/>
              <a:t>Stop the world </a:t>
            </a:r>
            <a:r>
              <a:rPr lang="fr-FR" sz="2000" dirty="0" err="1"/>
              <a:t>campaign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Survey / Fake News </a:t>
            </a:r>
            <a:r>
              <a:rPr lang="fr-FR" sz="2000" dirty="0" err="1"/>
              <a:t>inferences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Huge</a:t>
            </a:r>
            <a:r>
              <a:rPr lang="fr-FR" sz="2000" dirty="0"/>
              <a:t> </a:t>
            </a:r>
            <a:r>
              <a:rPr lang="fr-FR" sz="2000" dirty="0" err="1"/>
              <a:t>Cost</a:t>
            </a:r>
            <a:r>
              <a:rPr lang="fr-FR" sz="2000" dirty="0"/>
              <a:t> </a:t>
            </a:r>
          </a:p>
          <a:p>
            <a:r>
              <a:rPr lang="fr-FR" sz="2000" dirty="0"/>
              <a:t>   (</a:t>
            </a:r>
            <a:r>
              <a:rPr lang="fr-FR" sz="2000" dirty="0" err="1"/>
              <a:t>example</a:t>
            </a:r>
            <a:r>
              <a:rPr lang="fr-FR" sz="2000" dirty="0"/>
              <a:t>: 40% for </a:t>
            </a:r>
            <a:r>
              <a:rPr lang="fr-FR" sz="2000" dirty="0" err="1"/>
              <a:t>paper</a:t>
            </a:r>
            <a:r>
              <a:rPr lang="fr-FR" sz="2000" dirty="0"/>
              <a:t>  in french </a:t>
            </a:r>
            <a:r>
              <a:rPr lang="fr-FR" sz="2000" dirty="0" err="1"/>
              <a:t>election</a:t>
            </a:r>
            <a:r>
              <a:rPr lang="fr-FR" sz="20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1883830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AD13-44DE-5048-C0B7-F8C166C9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e-</a:t>
            </a:r>
            <a:r>
              <a:rPr lang="fr-FR" dirty="0" err="1"/>
              <a:t>Voting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C510A2-FE56-DF1E-5319-16FE9E27E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576" y="3115125"/>
            <a:ext cx="10278224" cy="1325564"/>
          </a:xfrm>
        </p:spPr>
      </p:pic>
    </p:spTree>
    <p:extLst>
      <p:ext uri="{BB962C8B-B14F-4D97-AF65-F5344CB8AC3E}">
        <p14:creationId xmlns:p14="http://schemas.microsoft.com/office/powerpoint/2010/main" val="182398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ED07-6C81-6351-59BE-51922F91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Problems</a:t>
            </a:r>
            <a:r>
              <a:rPr lang="fr-FR" dirty="0"/>
              <a:t> of Trust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3B539-6A0C-C88F-7168-21648F708CEF}"/>
              </a:ext>
            </a:extLst>
          </p:cNvPr>
          <p:cNvSpPr txBox="1"/>
          <p:nvPr/>
        </p:nvSpPr>
        <p:spPr>
          <a:xfrm>
            <a:off x="1017985" y="1568335"/>
            <a:ext cx="1025376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Confident for ??</a:t>
            </a:r>
          </a:p>
          <a:p>
            <a:endParaRPr lang="fr-FR" sz="2000" dirty="0"/>
          </a:p>
          <a:p>
            <a:r>
              <a:rPr lang="fr-FR" sz="2000" dirty="0"/>
              <a:t>1/ </a:t>
            </a:r>
            <a:r>
              <a:rPr lang="fr-FR" sz="2000" dirty="0" err="1"/>
              <a:t>keeping</a:t>
            </a:r>
            <a:r>
              <a:rPr lang="fr-FR" sz="2000" dirty="0"/>
              <a:t> ALL  </a:t>
            </a:r>
            <a:r>
              <a:rPr lang="fr-FR" sz="2000" dirty="0" err="1"/>
              <a:t>history</a:t>
            </a:r>
            <a:r>
              <a:rPr lang="fr-FR" sz="2000" dirty="0"/>
              <a:t>  </a:t>
            </a:r>
            <a:r>
              <a:rPr lang="fr-FR" sz="2000" dirty="0" err="1"/>
              <a:t>since</a:t>
            </a:r>
            <a:r>
              <a:rPr lang="fr-FR" sz="2000" dirty="0"/>
              <a:t> </a:t>
            </a:r>
            <a:r>
              <a:rPr lang="fr-FR" sz="2000" dirty="0" err="1"/>
              <a:t>day</a:t>
            </a:r>
            <a:r>
              <a:rPr lang="fr-FR" sz="2000" dirty="0"/>
              <a:t> 0   (no Data </a:t>
            </a:r>
            <a:r>
              <a:rPr lang="fr-FR" sz="2000" dirty="0" err="1"/>
              <a:t>Loss</a:t>
            </a:r>
            <a:r>
              <a:rPr lang="fr-FR" sz="2000" dirty="0"/>
              <a:t> ... 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Terabytes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2/ </a:t>
            </a:r>
            <a:r>
              <a:rPr lang="fr-FR" sz="2000" dirty="0" err="1"/>
              <a:t>keeping</a:t>
            </a:r>
            <a:r>
              <a:rPr lang="fr-FR" sz="2000" dirty="0"/>
              <a:t> ALL </a:t>
            </a:r>
            <a:r>
              <a:rPr lang="fr-FR" sz="2000" dirty="0" err="1"/>
              <a:t>past</a:t>
            </a:r>
            <a:r>
              <a:rPr lang="fr-FR" sz="2000" dirty="0"/>
              <a:t> data IMMUTABLE ( no </a:t>
            </a:r>
            <a:r>
              <a:rPr lang="fr-FR" sz="2000" dirty="0" err="1"/>
              <a:t>alteration</a:t>
            </a:r>
            <a:r>
              <a:rPr lang="fr-FR" sz="2000" dirty="0"/>
              <a:t> of </a:t>
            </a:r>
            <a:r>
              <a:rPr lang="fr-FR" sz="2000" dirty="0" err="1"/>
              <a:t>past</a:t>
            </a:r>
            <a:r>
              <a:rPr lang="fr-FR" sz="2000" dirty="0"/>
              <a:t> 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3/ ACID transactions   (Atomic, Consistent, </a:t>
            </a:r>
            <a:r>
              <a:rPr lang="fr-FR" sz="2000" dirty="0" err="1"/>
              <a:t>Isolated</a:t>
            </a:r>
            <a:r>
              <a:rPr lang="fr-FR" sz="2000" dirty="0"/>
              <a:t>, durable 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4/ Permission to </a:t>
            </a:r>
            <a:r>
              <a:rPr lang="fr-FR" sz="2000" dirty="0" err="1"/>
              <a:t>who</a:t>
            </a:r>
            <a:r>
              <a:rPr lang="fr-FR" sz="2000" dirty="0"/>
              <a:t> Append records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5/ </a:t>
            </a:r>
            <a:r>
              <a:rPr lang="fr-FR" sz="2000" dirty="0" err="1"/>
              <a:t>Recomputing</a:t>
            </a:r>
            <a:r>
              <a:rPr lang="fr-FR" sz="2000" dirty="0"/>
              <a:t> all position balance </a:t>
            </a:r>
            <a:r>
              <a:rPr lang="fr-FR" sz="2000" dirty="0" err="1"/>
              <a:t>accounts</a:t>
            </a:r>
            <a:r>
              <a:rPr lang="fr-FR" sz="2000" dirty="0"/>
              <a:t> </a:t>
            </a:r>
            <a:r>
              <a:rPr lang="fr-FR" sz="2000" dirty="0" err="1"/>
              <a:t>correctly</a:t>
            </a:r>
            <a:r>
              <a:rPr lang="fr-FR" sz="2000" dirty="0"/>
              <a:t>  (exact millions of addition/</a:t>
            </a:r>
            <a:r>
              <a:rPr lang="fr-FR" sz="2000" dirty="0" err="1"/>
              <a:t>substractions</a:t>
            </a:r>
            <a:r>
              <a:rPr lang="fr-FR" sz="2000" dirty="0"/>
              <a:t>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640571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17B3-6CC6-3D02-ADC3-7CE3EECE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55413"/>
          </a:xfrm>
        </p:spPr>
        <p:txBody>
          <a:bodyPr/>
          <a:lstStyle/>
          <a:p>
            <a:pPr algn="ctr"/>
            <a:r>
              <a:rPr lang="fr-FR" dirty="0"/>
              <a:t>e-</a:t>
            </a:r>
            <a:r>
              <a:rPr lang="fr-FR" dirty="0" err="1"/>
              <a:t>Voting</a:t>
            </a:r>
            <a:r>
              <a:rPr lang="fr-FR" dirty="0"/>
              <a:t>  </a:t>
            </a:r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Criteria</a:t>
            </a:r>
            <a:r>
              <a:rPr lang="fr-FR" dirty="0"/>
              <a:t> 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!= </a:t>
            </a:r>
            <a:r>
              <a:rPr lang="fr-FR" dirty="0" err="1"/>
              <a:t>using</a:t>
            </a:r>
            <a:r>
              <a:rPr lang="fr-FR" dirty="0"/>
              <a:t> an </a:t>
            </a:r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Voting</a:t>
            </a:r>
            <a:r>
              <a:rPr lang="fr-FR" dirty="0"/>
              <a:t> Machine</a:t>
            </a:r>
            <a:br>
              <a:rPr lang="fr-FR" dirty="0"/>
            </a:br>
            <a:r>
              <a:rPr lang="fr-FR" dirty="0"/>
              <a:t>!= </a:t>
            </a:r>
            <a:r>
              <a:rPr lang="fr-FR" dirty="0" err="1"/>
              <a:t>Voting</a:t>
            </a:r>
            <a:r>
              <a:rPr lang="fr-FR" dirty="0"/>
              <a:t> on Internet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0C14A-A1E3-5AC3-C321-04E0905B66B2}"/>
              </a:ext>
            </a:extLst>
          </p:cNvPr>
          <p:cNvSpPr txBox="1"/>
          <p:nvPr/>
        </p:nvSpPr>
        <p:spPr>
          <a:xfrm>
            <a:off x="2227809" y="3323705"/>
            <a:ext cx="95219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individual</a:t>
            </a:r>
            <a:r>
              <a:rPr lang="fr-FR" sz="2400" dirty="0"/>
              <a:t> votes must </a:t>
            </a:r>
            <a:r>
              <a:rPr lang="fr-FR" sz="2400" dirty="0" err="1"/>
              <a:t>be</a:t>
            </a:r>
            <a:r>
              <a:rPr lang="fr-FR" sz="2400" dirty="0"/>
              <a:t> secret  ("</a:t>
            </a:r>
            <a:r>
              <a:rPr lang="fr-FR" sz="2400" dirty="0" err="1"/>
              <a:t>cast</a:t>
            </a:r>
            <a:r>
              <a:rPr lang="fr-FR" sz="2400" dirty="0"/>
              <a:t>" </a:t>
            </a:r>
            <a:r>
              <a:rPr lang="fr-FR" sz="2400" dirty="0" err="1"/>
              <a:t>your</a:t>
            </a:r>
            <a:r>
              <a:rPr lang="fr-FR" sz="2400" dirty="0"/>
              <a:t> vote  = </a:t>
            </a:r>
            <a:r>
              <a:rPr lang="fr-FR" sz="2400" dirty="0" err="1"/>
              <a:t>encrypt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 err="1"/>
              <a:t>individual</a:t>
            </a:r>
            <a:r>
              <a:rPr lang="fr-FR" sz="2400" dirty="0"/>
              <a:t> can check </a:t>
            </a:r>
            <a:r>
              <a:rPr lang="fr-FR" sz="2400" dirty="0" err="1"/>
              <a:t>their</a:t>
            </a:r>
            <a:r>
              <a:rPr lang="fr-FR" sz="2400" dirty="0"/>
              <a:t> vote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included</a:t>
            </a:r>
            <a:r>
              <a:rPr lang="fr-FR" sz="2400" dirty="0"/>
              <a:t> (</a:t>
            </a:r>
            <a:r>
              <a:rPr lang="fr-FR" sz="2400" dirty="0" err="1"/>
              <a:t>unaltered</a:t>
            </a:r>
            <a:r>
              <a:rPr lang="fr-FR" sz="2400" dirty="0"/>
              <a:t>) in the ballot</a:t>
            </a:r>
          </a:p>
          <a:p>
            <a:endParaRPr lang="fr-FR" sz="2400" dirty="0"/>
          </a:p>
          <a:p>
            <a:r>
              <a:rPr lang="fr-FR" sz="2400" dirty="0"/>
              <a:t>can not replace/</a:t>
            </a:r>
            <a:r>
              <a:rPr lang="fr-FR" sz="2400" dirty="0" err="1"/>
              <a:t>stole</a:t>
            </a:r>
            <a:r>
              <a:rPr lang="fr-FR" sz="2400" dirty="0"/>
              <a:t> a vote</a:t>
            </a:r>
          </a:p>
          <a:p>
            <a:endParaRPr lang="fr-FR" sz="2400" dirty="0"/>
          </a:p>
          <a:p>
            <a:r>
              <a:rPr lang="fr-FR" sz="2400" dirty="0" err="1"/>
              <a:t>validators</a:t>
            </a:r>
            <a:r>
              <a:rPr lang="fr-FR" sz="2400" dirty="0"/>
              <a:t> (</a:t>
            </a:r>
            <a:r>
              <a:rPr lang="fr-FR" sz="2400" dirty="0" err="1"/>
              <a:t>anyone</a:t>
            </a:r>
            <a:r>
              <a:rPr lang="fr-FR" sz="2400" dirty="0"/>
              <a:t>) can do the </a:t>
            </a:r>
            <a:r>
              <a:rPr lang="fr-FR" sz="2400" dirty="0" err="1"/>
              <a:t>voting</a:t>
            </a:r>
            <a:r>
              <a:rPr lang="fr-FR" sz="2400" dirty="0"/>
              <a:t> ballots  (count </a:t>
            </a:r>
            <a:r>
              <a:rPr lang="fr-FR" sz="2400" dirty="0" err="1"/>
              <a:t>even</a:t>
            </a:r>
            <a:r>
              <a:rPr lang="fr-FR" sz="2400" dirty="0"/>
              <a:t> </a:t>
            </a: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encrypted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314524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777240"/>
          </a:xfrm>
        </p:spPr>
        <p:txBody>
          <a:bodyPr/>
          <a:lstStyle/>
          <a:p>
            <a:pPr algn="ctr"/>
            <a:r>
              <a:rPr lang="fr-FR" dirty="0" err="1"/>
              <a:t>Homomorphic</a:t>
            </a:r>
            <a:r>
              <a:rPr lang="fr-FR" dirty="0"/>
              <a:t> </a:t>
            </a:r>
            <a:r>
              <a:rPr lang="fr-FR" dirty="0" err="1"/>
              <a:t>Encryption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19A30-DFD6-80C4-2BBD-1ACF086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44" y="1473405"/>
            <a:ext cx="9550991" cy="30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49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F3D5-13BF-FDCE-C8F7-2DF227E4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15" y="38793"/>
            <a:ext cx="11776363" cy="1197033"/>
          </a:xfrm>
        </p:spPr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Homomorphic</a:t>
            </a:r>
            <a:r>
              <a:rPr lang="fr-FR" dirty="0"/>
              <a:t> </a:t>
            </a:r>
            <a:r>
              <a:rPr lang="fr-FR" dirty="0" err="1"/>
              <a:t>Encryption</a:t>
            </a:r>
            <a:r>
              <a:rPr lang="fr-FR" dirty="0"/>
              <a:t>/Operations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3F760-F769-4DF2-D9BF-C999FA0E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45" y="1801794"/>
            <a:ext cx="9497797" cy="44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344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0515600" cy="777240"/>
          </a:xfrm>
        </p:spPr>
        <p:txBody>
          <a:bodyPr/>
          <a:lstStyle/>
          <a:p>
            <a:pPr algn="ctr"/>
            <a:r>
              <a:rPr lang="fr-FR" dirty="0"/>
              <a:t>e-</a:t>
            </a:r>
            <a:r>
              <a:rPr lang="fr-FR" dirty="0" err="1"/>
              <a:t>Voting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2DCDD-7654-4C92-DD96-56B14612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35" y="617755"/>
            <a:ext cx="6542337" cy="5810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CDBDD-6443-ED72-F0B9-5C1C3C6869D2}"/>
              </a:ext>
            </a:extLst>
          </p:cNvPr>
          <p:cNvSpPr txBox="1"/>
          <p:nvPr/>
        </p:nvSpPr>
        <p:spPr>
          <a:xfrm>
            <a:off x="288174" y="6428509"/>
            <a:ext cx="984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https://www.europarl.europa.eu/RegData/etudes/ATAG/2016/581918/EPRS_ATA(2016)581918_EN.pdf</a:t>
            </a:r>
          </a:p>
        </p:txBody>
      </p:sp>
    </p:spTree>
    <p:extLst>
      <p:ext uri="{BB962C8B-B14F-4D97-AF65-F5344CB8AC3E}">
        <p14:creationId xmlns:p14="http://schemas.microsoft.com/office/powerpoint/2010/main" val="959691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A1E0-97B3-0F37-C082-9D03C3B8D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42"/>
            <a:ext cx="10515600" cy="1020330"/>
          </a:xfrm>
        </p:spPr>
        <p:txBody>
          <a:bodyPr/>
          <a:lstStyle/>
          <a:p>
            <a:pPr algn="ctr"/>
            <a:r>
              <a:rPr lang="fr-FR" dirty="0" err="1"/>
              <a:t>Privacy-Preserving</a:t>
            </a:r>
            <a:r>
              <a:rPr lang="fr-FR" dirty="0"/>
              <a:t> </a:t>
            </a:r>
            <a:r>
              <a:rPr lang="fr-FR" dirty="0" err="1"/>
              <a:t>Voting</a:t>
            </a:r>
            <a:r>
              <a:rPr lang="fr-FR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A9CE8-FF2A-D0B2-68AB-1EEB38BB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2" y="983105"/>
            <a:ext cx="6299217" cy="563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D46AE-C457-1DE3-8CB4-F65EC5AC2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22" y="1231087"/>
            <a:ext cx="5685013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914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09C-6AD8-C83B-BBFF-DA27929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" y="1"/>
            <a:ext cx="11372330" cy="1246908"/>
          </a:xfrm>
        </p:spPr>
        <p:txBody>
          <a:bodyPr/>
          <a:lstStyle/>
          <a:p>
            <a:pPr algn="ctr"/>
            <a:r>
              <a:rPr lang="fr-FR" dirty="0"/>
              <a:t>ZKP : </a:t>
            </a:r>
            <a:r>
              <a:rPr lang="fr-FR" dirty="0" err="1"/>
              <a:t>Zero-Knowledge</a:t>
            </a:r>
            <a:r>
              <a:rPr lang="fr-FR" dirty="0"/>
              <a:t> Proof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435B6-1725-CD0C-BCA6-4F42DC2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55" y="1511114"/>
            <a:ext cx="7481009" cy="383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04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0868-B08F-EC55-5850-929CBE12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5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NIZKP : Non-Interactive </a:t>
            </a:r>
            <a:r>
              <a:rPr lang="fr-FR" dirty="0" err="1"/>
              <a:t>Zero</a:t>
            </a:r>
            <a:r>
              <a:rPr lang="fr-FR" dirty="0"/>
              <a:t> </a:t>
            </a:r>
            <a:r>
              <a:rPr lang="fr-FR" dirty="0" err="1"/>
              <a:t>Kowledge</a:t>
            </a:r>
            <a:r>
              <a:rPr lang="fr-FR" dirty="0"/>
              <a:t> Proof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A8732-C29D-6584-8140-486B9384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85" y="1458506"/>
            <a:ext cx="5856478" cy="47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4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2129-ED07-73EF-3CE7-393C81AD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Auditable / </a:t>
            </a:r>
            <a:r>
              <a:rPr lang="fr-FR" dirty="0" err="1"/>
              <a:t>BlockChain</a:t>
            </a:r>
            <a:r>
              <a:rPr lang="fr-FR" dirty="0"/>
              <a:t>  e-</a:t>
            </a:r>
            <a:r>
              <a:rPr lang="fr-FR" dirty="0" err="1"/>
              <a:t>Voting</a:t>
            </a:r>
            <a:r>
              <a:rPr lang="fr-FR" dirty="0"/>
              <a:t>  </a:t>
            </a:r>
            <a:r>
              <a:rPr lang="fr-FR" dirty="0" err="1"/>
              <a:t>Examples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1F0A8-CE53-2010-E137-E90027B3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5" y="2245191"/>
            <a:ext cx="5410669" cy="2533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01210-153B-E3BB-33A5-0EA38547E640}"/>
              </a:ext>
            </a:extLst>
          </p:cNvPr>
          <p:cNvSpPr txBox="1"/>
          <p:nvPr/>
        </p:nvSpPr>
        <p:spPr>
          <a:xfrm>
            <a:off x="205046" y="5567787"/>
            <a:ext cx="4932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https://en.wikipedia.org/wiki/</a:t>
            </a:r>
            <a:br>
              <a:rPr lang="fr-FR" dirty="0"/>
            </a:br>
            <a:r>
              <a:rPr lang="fr-FR" dirty="0"/>
              <a:t>     End-to-</a:t>
            </a:r>
            <a:r>
              <a:rPr lang="fr-FR" dirty="0" err="1"/>
              <a:t>end_auditable_voting_systems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D0505-8E43-DABA-D61E-05F6FC43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282" y="2310009"/>
            <a:ext cx="6818897" cy="2533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970C2E-792C-DA01-61F3-E838DE481020}"/>
              </a:ext>
            </a:extLst>
          </p:cNvPr>
          <p:cNvSpPr txBox="1"/>
          <p:nvPr/>
        </p:nvSpPr>
        <p:spPr>
          <a:xfrm>
            <a:off x="5932516" y="5761751"/>
            <a:ext cx="4932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https://github.com/topics/blockchain-voting</a:t>
            </a:r>
          </a:p>
        </p:txBody>
      </p:sp>
    </p:spTree>
    <p:extLst>
      <p:ext uri="{BB962C8B-B14F-4D97-AF65-F5344CB8AC3E}">
        <p14:creationId xmlns:p14="http://schemas.microsoft.com/office/powerpoint/2010/main" val="39522003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599-4AEB-5491-3D73-C68000EE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: https://agora.vote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A3E2A-4451-4355-EDA3-5546A85F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935" y="1421939"/>
            <a:ext cx="7701160" cy="51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736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7F70-83D5-734C-E806-56247F64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" y="0"/>
            <a:ext cx="12049533" cy="1325563"/>
          </a:xfrm>
        </p:spPr>
        <p:txBody>
          <a:bodyPr/>
          <a:lstStyle/>
          <a:p>
            <a:pPr algn="ctr"/>
            <a:r>
              <a:rPr lang="fr-FR" dirty="0"/>
              <a:t>Agora </a:t>
            </a:r>
            <a:r>
              <a:rPr lang="fr-FR" dirty="0" err="1"/>
              <a:t>BlockChain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... mixed </a:t>
            </a:r>
            <a:r>
              <a:rPr lang="fr-FR" dirty="0" err="1"/>
              <a:t>Hashes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BitCoin</a:t>
            </a:r>
            <a:r>
              <a:rPr lang="fr-FR" dirty="0"/>
              <a:t> </a:t>
            </a:r>
            <a:r>
              <a:rPr lang="fr-FR" dirty="0" err="1"/>
              <a:t>BlockChain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0CA52-A9DE-C49E-844C-EC3884C76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645" y="1256779"/>
            <a:ext cx="8292178" cy="5468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DDE7E-9811-F655-FB1E-687488891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9717"/>
            <a:ext cx="2389077" cy="438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C8D3B-B798-5125-52DB-5D50F4633E51}"/>
              </a:ext>
            </a:extLst>
          </p:cNvPr>
          <p:cNvSpPr txBox="1"/>
          <p:nvPr/>
        </p:nvSpPr>
        <p:spPr>
          <a:xfrm>
            <a:off x="66502" y="1997444"/>
            <a:ext cx="3568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https://www.agora.vote/technology</a:t>
            </a:r>
          </a:p>
        </p:txBody>
      </p:sp>
    </p:spTree>
    <p:extLst>
      <p:ext uri="{BB962C8B-B14F-4D97-AF65-F5344CB8AC3E}">
        <p14:creationId xmlns:p14="http://schemas.microsoft.com/office/powerpoint/2010/main" val="250826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2395</Words>
  <Application>Microsoft Office PowerPoint</Application>
  <PresentationFormat>Widescreen</PresentationFormat>
  <Paragraphs>441</Paragraphs>
  <Slides>101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Liberation Sans</vt:lpstr>
      <vt:lpstr>Office Theme</vt:lpstr>
      <vt:lpstr>BlockChain &amp; CryptoCurrencies   (BitCoin, Ethereum)</vt:lpstr>
      <vt:lpstr>Traditional e-Trading Database "Transaction (Commit) Log"</vt:lpstr>
      <vt:lpstr>Transaction  =  Flow exchanges between Counterparties</vt:lpstr>
      <vt:lpstr>Payment =  Flow of Currency only between Accounts of Counterparties</vt:lpstr>
      <vt:lpstr>Example Database Tables(Class) Modelisation</vt:lpstr>
      <vt:lpstr>Simplified Transaction Log</vt:lpstr>
      <vt:lpstr>SQL .. INSERT INTO Transaction VALUES (?,?,?)</vt:lpstr>
      <vt:lpstr>SQL : re-compute Position from Account</vt:lpstr>
      <vt:lpstr>Problems of Trust</vt:lpstr>
      <vt:lpstr>Full History -&gt; Incremental  Netting, Compensation, Balance per Month ..</vt:lpstr>
      <vt:lpstr>Trust  Single Database Owner ? want Distributed Database ?</vt:lpstr>
      <vt:lpstr>CAP Theorem Consistent- Available - PartitionTolerance  .. choose 2 out of 3</vt:lpstr>
      <vt:lpstr>PowerPoint Presentation</vt:lpstr>
      <vt:lpstr>CA  or  CP ? Not PartitionTolerant,  or Not Available ?</vt:lpstr>
      <vt:lpstr>Concensius,  Replication, etc... HA Architecture</vt:lpstr>
      <vt:lpstr>Link with BlockChain &amp; Crypto currencies ?</vt:lpstr>
      <vt:lpstr>Reminder Hashing</vt:lpstr>
      <vt:lpstr>Hashing ...</vt:lpstr>
      <vt:lpstr>Hashing … must be equi-distributed minimise “Collisions”</vt:lpstr>
      <vt:lpstr>Hashing : MD5, SHA-1, SHA-256, SHA-512 ..</vt:lpstr>
      <vt:lpstr>Hashing for Proof of Ownership/Authenticity</vt:lpstr>
      <vt:lpstr>Ensure Immutability Verifiable of Past data  ... simple with Block Hashing (+ P2P Replication)</vt:lpstr>
      <vt:lpstr>Merkle Tree Hashing Efficiently Huge Blocks, Blocks of Blocks</vt:lpstr>
      <vt:lpstr>Appending Blocks (commit transaction log) = Mining  new Blocks Hashes</vt:lpstr>
      <vt:lpstr>Mining Nonce - Difficulty Level</vt:lpstr>
      <vt:lpstr>Proof Of Work</vt:lpstr>
      <vt:lpstr>BlockChain = Chaining Blocks with previous Hash</vt:lpstr>
      <vt:lpstr>Adding a block at the end of a chain</vt:lpstr>
      <vt:lpstr>Conflict Appending Blocks (Tree .. not List Chain)</vt:lpstr>
      <vt:lpstr>Longest Chain Concensius</vt:lpstr>
      <vt:lpstr>Conscencius : retain only the longest chain(s) eliminate smaller old chains</vt:lpstr>
      <vt:lpstr>Orphan Blocks ... Waste Mining for nothing</vt:lpstr>
      <vt:lpstr>Put back valid Transactions in Pool</vt:lpstr>
      <vt:lpstr>Your Transaction is added in Block? OK ?</vt:lpstr>
      <vt:lpstr>CONS  of  Proof Of Work</vt:lpstr>
      <vt:lpstr>BlockChain weaks [1/4] :  Slowness</vt:lpstr>
      <vt:lpstr>SLOW ...</vt:lpstr>
      <vt:lpstr>BitCoin  transaction rate as of 2024</vt:lpstr>
      <vt:lpstr>BlockChain weaks [2/4] : Energy Inneficient</vt:lpstr>
      <vt:lpstr>Mining is CPU (Energy Consuming)   Absurd in a Climate Changing World</vt:lpstr>
      <vt:lpstr>BlockChain weaks [3/4] : high transaction costs ( cause: slow + small block + high energy + fees ) </vt:lpstr>
      <vt:lpstr>BlockChain weaks [4/4] : 51% Attack</vt:lpstr>
      <vt:lpstr>Dedicated Hardware</vt:lpstr>
      <vt:lpstr>Can (Did) It Occur ?</vt:lpstr>
      <vt:lpstr>Mining Pool ?</vt:lpstr>
      <vt:lpstr>Public -&gt; Private (Permissioned) Block Chains</vt:lpstr>
      <vt:lpstr>Hybrid BlockChain</vt:lpstr>
      <vt:lpstr>Consortium (Federation) BlockChain</vt:lpstr>
      <vt:lpstr>Proof Of Stake Ethereum switch (2015)</vt:lpstr>
      <vt:lpstr>PoW -&gt; PoS (Proof Of Stake)</vt:lpstr>
      <vt:lpstr>PoS Variants : Chain-based, Nominated, ...</vt:lpstr>
      <vt:lpstr>Proof of Work vs Stake</vt:lpstr>
      <vt:lpstr>BitCoin</vt:lpstr>
      <vt:lpstr>BitCoin = first crypto money</vt:lpstr>
      <vt:lpstr>BitCoin Origin / (fictious) Author ? </vt:lpstr>
      <vt:lpstr>Legal ... but controversial</vt:lpstr>
      <vt:lpstr>Dev  Reference</vt:lpstr>
      <vt:lpstr>Block Header</vt:lpstr>
      <vt:lpstr>Example Block Header</vt:lpstr>
      <vt:lpstr>Block = Header + Transactions (+ Reward)</vt:lpstr>
      <vt:lpstr>Transactions in Merkle Tree using double SHA256(SHA256(...))</vt:lpstr>
      <vt:lpstr>Example Merkle Tree</vt:lpstr>
      <vt:lpstr>Transactions:  Inputs, Outputs</vt:lpstr>
      <vt:lpstr>Tx Input</vt:lpstr>
      <vt:lpstr>TxOutput</vt:lpstr>
      <vt:lpstr>2 Types of Transactions: Pay to {PubKey | Script} </vt:lpstr>
      <vt:lpstr>https://en.bitcoin.it/wiki/Transaction</vt:lpstr>
      <vt:lpstr>BitCoin "Address" = Public Key Hash</vt:lpstr>
      <vt:lpstr>Lost Private Key ?</vt:lpstr>
      <vt:lpstr>pseudonymous ?</vt:lpstr>
      <vt:lpstr>Ethereum SmartContract</vt:lpstr>
      <vt:lpstr>Ethereum</vt:lpstr>
      <vt:lpstr>Ethereum ... compared to BitCoin</vt:lpstr>
      <vt:lpstr>Ether  (ETH)  &lt;--&gt; BitCoin Ethereum  &lt;--&gt;  BitCoin network</vt:lpstr>
      <vt:lpstr>Ethereum Transactions rate per day ~1 Million per Day    ( &gt;=  Bitcoin 7 per sec)</vt:lpstr>
      <vt:lpstr>Smart Contract</vt:lpstr>
      <vt:lpstr>Smart Contract  ... Not Only "Payment" Transactions / No Human</vt:lpstr>
      <vt:lpstr>PowerPoint Presentation</vt:lpstr>
      <vt:lpstr>Solid  &amp; EVM (Ethereum Virtual Machine)</vt:lpstr>
      <vt:lpstr>Ethereum GAS</vt:lpstr>
      <vt:lpstr>Solidity Code example</vt:lpstr>
      <vt:lpstr>https://ethereum.org/</vt:lpstr>
      <vt:lpstr>https://ethereum.org/en/learn/</vt:lpstr>
      <vt:lpstr>Ethereum Use Cases</vt:lpstr>
      <vt:lpstr>Example of DeFi (Decentralized Finance)</vt:lpstr>
      <vt:lpstr>DAI ... stable coin ~1 USD</vt:lpstr>
      <vt:lpstr>Electronic Vote &lt;-?-&gt; BlockChain</vt:lpstr>
      <vt:lpstr>Voting ...</vt:lpstr>
      <vt:lpstr>e-Voting</vt:lpstr>
      <vt:lpstr>e-Voting  Mathematical Criteria    != using an Electronic Voting Machine != Voting on Internet</vt:lpstr>
      <vt:lpstr>Homomorphic Encryption</vt:lpstr>
      <vt:lpstr>Example Homomorphic Encryption/Operations</vt:lpstr>
      <vt:lpstr>e-Voting ?</vt:lpstr>
      <vt:lpstr>Privacy-Preserving Voting ?</vt:lpstr>
      <vt:lpstr>ZKP : Zero-Knowledge Proof ?</vt:lpstr>
      <vt:lpstr>NIZKP : Non-Interactive Zero Kowledge Proof</vt:lpstr>
      <vt:lpstr>Auditable / BlockChain  e-Voting  Examples</vt:lpstr>
      <vt:lpstr>Example : https://agora.vote</vt:lpstr>
      <vt:lpstr>Agora BlockChain  ... mixed Hashes with BitCoin BlockChain</vt:lpstr>
      <vt:lpstr>Conclusion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NAUWYNCK Arnaud</dc:creator>
  <cp:lastModifiedBy>NAUWYNCK Arnaud</cp:lastModifiedBy>
  <cp:revision>26</cp:revision>
  <dcterms:created xsi:type="dcterms:W3CDTF">2024-03-22T10:44:35Z</dcterms:created>
  <dcterms:modified xsi:type="dcterms:W3CDTF">2024-03-23T18:26:56Z</dcterms:modified>
</cp:coreProperties>
</file>